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Roboto"/>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68de3bc2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468de3bc2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68de3bc2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468de3bc2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68de3bc2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468de3bc2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68de3bc2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68de3bc2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68de3bc27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68de3bc27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1.Pre-trained CNN extracts the image into numerical representation. Eucledian distance is (distance between two points)</a:t>
            </a:r>
            <a:endParaRPr/>
          </a:p>
          <a:p>
            <a:pPr indent="0" lvl="0" marL="0" rtl="0" algn="l">
              <a:spcBef>
                <a:spcPts val="0"/>
              </a:spcBef>
              <a:spcAft>
                <a:spcPts val="0"/>
              </a:spcAft>
              <a:buNone/>
            </a:pPr>
            <a:r>
              <a:rPr lang="en-GB"/>
              <a:t>2. Define a threshold, say image below this threshold are consider similar.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468de3bc2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468de3bc2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45b22f99a7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45b22f99a7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5b22f99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5b22f99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5b22f99a7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5b22f99a7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68de3bc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68de3bc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999" l="0" r="0" t="999"/>
          <a:stretch/>
        </p:blipFill>
        <p:spPr>
          <a:xfrm>
            <a:off x="2487700" y="400388"/>
            <a:ext cx="9144003" cy="5600701"/>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latin typeface="Raleway"/>
                <a:ea typeface="Raleway"/>
                <a:cs typeface="Raleway"/>
                <a:sym typeface="Raleway"/>
              </a:rPr>
              <a:t>SARS</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15" name="Shape 115"/>
        <p:cNvGrpSpPr/>
        <p:nvPr/>
      </p:nvGrpSpPr>
      <p:grpSpPr>
        <a:xfrm>
          <a:off x="0" y="0"/>
          <a:ext cx="0" cy="0"/>
          <a:chOff x="0" y="0"/>
          <a:chExt cx="0" cy="0"/>
        </a:xfrm>
      </p:grpSpPr>
      <p:grpSp>
        <p:nvGrpSpPr>
          <p:cNvPr id="116" name="Google Shape;116;p11"/>
          <p:cNvGrpSpPr/>
          <p:nvPr/>
        </p:nvGrpSpPr>
        <p:grpSpPr>
          <a:xfrm>
            <a:off x="830392" y="4169130"/>
            <a:ext cx="745763" cy="45826"/>
            <a:chOff x="4580561" y="2589004"/>
            <a:chExt cx="1064464" cy="25200"/>
          </a:xfrm>
        </p:grpSpPr>
        <p:sp>
          <p:nvSpPr>
            <p:cNvPr id="117" name="Google Shape;117;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0" name="Google Shape;120;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21" name="Google Shape;121;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3" name="Google Shape;123;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4" name="Google Shape;124;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2"/>
          <p:cNvGrpSpPr/>
          <p:nvPr/>
        </p:nvGrpSpPr>
        <p:grpSpPr>
          <a:xfrm>
            <a:off x="830392" y="1191256"/>
            <a:ext cx="745763" cy="45826"/>
            <a:chOff x="4580561" y="2589004"/>
            <a:chExt cx="1064464" cy="25200"/>
          </a:xfrm>
        </p:grpSpPr>
        <p:sp>
          <p:nvSpPr>
            <p:cNvPr id="128" name="Google Shape;128;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1" name="Google Shape;131;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2" name="Google Shape;132;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3" name="Google Shape;133;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4" name="Google Shape;134;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1" name="Google Shape;141;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3" name="Google Shape;143;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44" name="Google Shape;144;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6C6DC0"/>
        </a:solidFill>
      </p:bgPr>
    </p:bg>
    <p:spTree>
      <p:nvGrpSpPr>
        <p:cNvPr id="145" name="Shape 145"/>
        <p:cNvGrpSpPr/>
        <p:nvPr/>
      </p:nvGrpSpPr>
      <p:grpSpPr>
        <a:xfrm>
          <a:off x="0" y="0"/>
          <a:ext cx="0" cy="0"/>
          <a:chOff x="0" y="0"/>
          <a:chExt cx="0" cy="0"/>
        </a:xfrm>
      </p:grpSpPr>
      <p:grpSp>
        <p:nvGrpSpPr>
          <p:cNvPr id="146" name="Google Shape;146;p14"/>
          <p:cNvGrpSpPr/>
          <p:nvPr/>
        </p:nvGrpSpPr>
        <p:grpSpPr>
          <a:xfrm>
            <a:off x="830392" y="4169130"/>
            <a:ext cx="745763" cy="45826"/>
            <a:chOff x="4580561" y="2589004"/>
            <a:chExt cx="1064464" cy="25200"/>
          </a:xfrm>
        </p:grpSpPr>
        <p:sp>
          <p:nvSpPr>
            <p:cNvPr id="147" name="Google Shape;147;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0" name="Google Shape;150;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1" name="Google Shape;15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4" name="Google Shape;154;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5" name="Google Shape;155;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6" name="Shape 156"/>
        <p:cNvGrpSpPr/>
        <p:nvPr/>
      </p:nvGrpSpPr>
      <p:grpSpPr>
        <a:xfrm>
          <a:off x="0" y="0"/>
          <a:ext cx="0" cy="0"/>
          <a:chOff x="0" y="0"/>
          <a:chExt cx="0" cy="0"/>
        </a:xfrm>
      </p:grpSpPr>
      <p:sp>
        <p:nvSpPr>
          <p:cNvPr id="157" name="Google Shape;15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8" name="Google Shape;158;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0" name="Google Shape;160;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1" name="Google Shape;161;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rgbClr val="6C6DC0"/>
        </a:solidFill>
      </p:bgPr>
    </p:bg>
    <p:spTree>
      <p:nvGrpSpPr>
        <p:cNvPr id="162" name="Shape 162"/>
        <p:cNvGrpSpPr/>
        <p:nvPr/>
      </p:nvGrpSpPr>
      <p:grpSpPr>
        <a:xfrm>
          <a:off x="0" y="0"/>
          <a:ext cx="0" cy="0"/>
          <a:chOff x="0" y="0"/>
          <a:chExt cx="0" cy="0"/>
        </a:xfrm>
      </p:grpSpPr>
      <p:sp>
        <p:nvSpPr>
          <p:cNvPr id="163" name="Google Shape;163;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64" name="Google Shape;164;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5" name="Google Shape;165;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rgbClr val="FFFFFF"/>
                </a:solidFill>
                <a:latin typeface="Raleway"/>
                <a:ea typeface="Raleway"/>
                <a:cs typeface="Raleway"/>
                <a:sym typeface="Raleway"/>
              </a:rPr>
              <a:t>SARS</a:t>
            </a:r>
            <a:endParaRPr b="1" sz="600">
              <a:solidFill>
                <a:srgbClr val="FFFFFF"/>
              </a:solidFill>
              <a:latin typeface="Raleway"/>
              <a:ea typeface="Raleway"/>
              <a:cs typeface="Raleway"/>
              <a:sym typeface="Raleway"/>
            </a:endParaRPr>
          </a:p>
        </p:txBody>
      </p:sp>
      <p:sp>
        <p:nvSpPr>
          <p:cNvPr id="166" name="Google Shape;166;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rgbClr val="FFFFFF"/>
                </a:solidFill>
                <a:latin typeface="Raleway"/>
                <a:ea typeface="Raleway"/>
                <a:cs typeface="Raleway"/>
                <a:sym typeface="Raleway"/>
              </a:rPr>
              <a:t>Presence</a:t>
            </a:r>
            <a:endParaRPr b="1" sz="600">
              <a:solidFill>
                <a:srgbClr val="FFFFFF"/>
              </a:solidFill>
              <a:latin typeface="Raleway"/>
              <a:ea typeface="Raleway"/>
              <a:cs typeface="Raleway"/>
              <a:sym typeface="Raleway"/>
            </a:endParaRPr>
          </a:p>
        </p:txBody>
      </p:sp>
      <p:sp>
        <p:nvSpPr>
          <p:cNvPr id="167" name="Google Shape;167;p16"/>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8" name="Shape 168"/>
        <p:cNvGrpSpPr/>
        <p:nvPr/>
      </p:nvGrpSpPr>
      <p:grpSpPr>
        <a:xfrm>
          <a:off x="0" y="0"/>
          <a:ext cx="0" cy="0"/>
          <a:chOff x="0" y="0"/>
          <a:chExt cx="0" cy="0"/>
        </a:xfrm>
      </p:grpSpPr>
      <p:grpSp>
        <p:nvGrpSpPr>
          <p:cNvPr id="169" name="Google Shape;169;p17"/>
          <p:cNvGrpSpPr/>
          <p:nvPr/>
        </p:nvGrpSpPr>
        <p:grpSpPr>
          <a:xfrm>
            <a:off x="830392" y="1191256"/>
            <a:ext cx="745763" cy="45826"/>
            <a:chOff x="4580561" y="2589004"/>
            <a:chExt cx="1064464" cy="25200"/>
          </a:xfrm>
        </p:grpSpPr>
        <p:sp>
          <p:nvSpPr>
            <p:cNvPr id="170" name="Google Shape;170;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3" name="Google Shape;173;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74" name="Google Shape;174;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7" name="Google Shape;177;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178" name="Google Shape;178;p17"/>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p:txBody>
      </p:sp>
      <p:sp>
        <p:nvSpPr>
          <p:cNvPr id="179" name="Google Shape;179;p17"/>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lt1"/>
                </a:solidFill>
                <a:latin typeface="Raleway"/>
                <a:ea typeface="Raleway"/>
                <a:cs typeface="Raleway"/>
                <a:sym typeface="Raleway"/>
              </a:rPr>
              <a:t>SARS</a:t>
            </a:r>
            <a:endParaRPr b="1" sz="600">
              <a:solidFill>
                <a:schemeClr val="lt1"/>
              </a:solidFill>
              <a:latin typeface="Raleway"/>
              <a:ea typeface="Raleway"/>
              <a:cs typeface="Raleway"/>
              <a:sym typeface="Raleway"/>
            </a:endParaRPr>
          </a:p>
        </p:txBody>
      </p:sp>
      <p:sp>
        <p:nvSpPr>
          <p:cNvPr id="180" name="Google Shape;180;p17"/>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lt1"/>
                </a:solidFill>
                <a:latin typeface="Raleway"/>
                <a:ea typeface="Raleway"/>
                <a:cs typeface="Raleway"/>
                <a:sym typeface="Raleway"/>
              </a:rPr>
              <a:t>Presence</a:t>
            </a:r>
            <a:endParaRPr b="1" sz="600">
              <a:solidFill>
                <a:schemeClr val="lt1"/>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9262" l="0" r="0" t="9270"/>
          <a:stretch/>
        </p:blipFill>
        <p:spPr>
          <a:xfrm>
            <a:off x="0" y="487825"/>
            <a:ext cx="9144003" cy="4655677"/>
          </a:xfrm>
          <a:prstGeom prst="rect">
            <a:avLst/>
          </a:prstGeom>
          <a:noFill/>
          <a:ln>
            <a:noFill/>
          </a:ln>
        </p:spPr>
      </p:pic>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42" name="Google Shape;42;p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rgbClr val="FFFFFF"/>
                </a:solidFill>
                <a:latin typeface="Raleway"/>
                <a:ea typeface="Raleway"/>
                <a:cs typeface="Raleway"/>
                <a:sym typeface="Raleway"/>
              </a:rPr>
              <a:t>SARS</a:t>
            </a:r>
            <a:endParaRPr b="1" sz="600">
              <a:solidFill>
                <a:srgbClr val="FFFFFF"/>
              </a:solidFill>
              <a:latin typeface="Raleway"/>
              <a:ea typeface="Raleway"/>
              <a:cs typeface="Raleway"/>
              <a:sym typeface="Raleway"/>
            </a:endParaRPr>
          </a:p>
        </p:txBody>
      </p:sp>
      <p:sp>
        <p:nvSpPr>
          <p:cNvPr id="43" name="Google Shape;43;p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rgbClr val="FFFFFF"/>
                </a:solidFill>
                <a:latin typeface="Raleway"/>
                <a:ea typeface="Raleway"/>
                <a:cs typeface="Raleway"/>
                <a:sym typeface="Raleway"/>
              </a:rPr>
              <a:t>Presence</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grpSp>
        <p:nvGrpSpPr>
          <p:cNvPr id="45" name="Google Shape;45;p5"/>
          <p:cNvGrpSpPr/>
          <p:nvPr/>
        </p:nvGrpSpPr>
        <p:grpSpPr>
          <a:xfrm>
            <a:off x="830392" y="1191256"/>
            <a:ext cx="745763" cy="45826"/>
            <a:chOff x="4580561" y="2589004"/>
            <a:chExt cx="1064464" cy="25200"/>
          </a:xfrm>
        </p:grpSpPr>
        <p:sp>
          <p:nvSpPr>
            <p:cNvPr id="46" name="Google Shape;4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5400000">
              <a:off x="4836311" y="2333254"/>
              <a:ext cx="25200" cy="5367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9" name="Google Shape;49;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0" name="Google Shape;50;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1" name="Google Shape;51;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55" name="Google Shape;55;p5"/>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p:txBody>
      </p:sp>
      <p:sp>
        <p:nvSpPr>
          <p:cNvPr id="56" name="Google Shape;56;p5"/>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SARS</a:t>
            </a:r>
            <a:endParaRPr b="1" sz="600">
              <a:solidFill>
                <a:schemeClr val="dk2"/>
              </a:solidFill>
              <a:latin typeface="Raleway"/>
              <a:ea typeface="Raleway"/>
              <a:cs typeface="Raleway"/>
              <a:sym typeface="Raleway"/>
            </a:endParaRPr>
          </a:p>
        </p:txBody>
      </p:sp>
      <p:sp>
        <p:nvSpPr>
          <p:cNvPr id="57" name="Google Shape;57;p5"/>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Presence</a:t>
            </a:r>
            <a:endParaRPr b="1" sz="600">
              <a:solidFill>
                <a:schemeClr val="dk2"/>
              </a:solidFill>
              <a:latin typeface="Raleway"/>
              <a:ea typeface="Raleway"/>
              <a:cs typeface="Raleway"/>
              <a:sym typeface="Ralewa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8" name="Shape 58"/>
        <p:cNvGrpSpPr/>
        <p:nvPr/>
      </p:nvGrpSpPr>
      <p:grpSpPr>
        <a:xfrm>
          <a:off x="0" y="0"/>
          <a:ext cx="0" cy="0"/>
          <a:chOff x="0" y="0"/>
          <a:chExt cx="0" cy="0"/>
        </a:xfrm>
      </p:grpSpPr>
      <p:sp>
        <p:nvSpPr>
          <p:cNvPr id="59" name="Google Shape;59;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1" name="Google Shape;61;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3" name="Google Shape;63;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4" name="Google Shape;64;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5" name="Google Shape;65;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6" name="Shape 66"/>
        <p:cNvGrpSpPr/>
        <p:nvPr/>
      </p:nvGrpSpPr>
      <p:grpSpPr>
        <a:xfrm>
          <a:off x="0" y="0"/>
          <a:ext cx="0" cy="0"/>
          <a:chOff x="0" y="0"/>
          <a:chExt cx="0" cy="0"/>
        </a:xfrm>
      </p:grpSpPr>
      <p:pic>
        <p:nvPicPr>
          <p:cNvPr descr="shutterstock_31891705.jpg" id="67" name="Google Shape;67;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8" name="Google Shape;6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70" name="Google Shape;70;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2" name="Google Shape;72;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3" name="Google Shape;73;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4" name="Google Shape;74;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8"/>
          <p:cNvGrpSpPr/>
          <p:nvPr/>
        </p:nvGrpSpPr>
        <p:grpSpPr>
          <a:xfrm>
            <a:off x="830392" y="1191256"/>
            <a:ext cx="745763" cy="45826"/>
            <a:chOff x="4580561" y="2589004"/>
            <a:chExt cx="1064464" cy="25200"/>
          </a:xfrm>
        </p:grpSpPr>
        <p:sp>
          <p:nvSpPr>
            <p:cNvPr id="78" name="Google Shape;78;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1" name="Google Shape;81;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2" name="Google Shape;82;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6" name="Google Shape;86;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7" name="Google Shape;87;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grpSp>
        <p:nvGrpSpPr>
          <p:cNvPr id="89" name="Google Shape;89;p9"/>
          <p:cNvGrpSpPr/>
          <p:nvPr/>
        </p:nvGrpSpPr>
        <p:grpSpPr>
          <a:xfrm>
            <a:off x="830392" y="1191256"/>
            <a:ext cx="745763" cy="45826"/>
            <a:chOff x="4580561" y="2589004"/>
            <a:chExt cx="1064464" cy="25200"/>
          </a:xfrm>
        </p:grpSpPr>
        <p:sp>
          <p:nvSpPr>
            <p:cNvPr id="90" name="Google Shape;90;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rot="-5400000">
              <a:off x="4836311" y="2333254"/>
              <a:ext cx="25200" cy="5367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3" name="Google Shape;9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7" name="Google Shape;97;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98" name="Google Shape;98;p9"/>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p:txBody>
      </p:sp>
      <p:sp>
        <p:nvSpPr>
          <p:cNvPr id="99" name="Google Shape;99;p9"/>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SARS</a:t>
            </a:r>
            <a:endParaRPr b="1" sz="600">
              <a:solidFill>
                <a:schemeClr val="dk2"/>
              </a:solidFill>
              <a:latin typeface="Raleway"/>
              <a:ea typeface="Raleway"/>
              <a:cs typeface="Raleway"/>
              <a:sym typeface="Raleway"/>
            </a:endParaRPr>
          </a:p>
        </p:txBody>
      </p:sp>
      <p:sp>
        <p:nvSpPr>
          <p:cNvPr id="100" name="Google Shape;100;p9"/>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Presence</a:t>
            </a:r>
            <a:endParaRPr b="1" sz="600">
              <a:solidFill>
                <a:schemeClr val="dk2"/>
              </a:solidFill>
              <a:latin typeface="Raleway"/>
              <a:ea typeface="Raleway"/>
              <a:cs typeface="Raleway"/>
              <a:sym typeface="Raleway"/>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grpSp>
        <p:nvGrpSpPr>
          <p:cNvPr id="102" name="Google Shape;102;p10"/>
          <p:cNvGrpSpPr/>
          <p:nvPr/>
        </p:nvGrpSpPr>
        <p:grpSpPr>
          <a:xfrm>
            <a:off x="830392" y="1191256"/>
            <a:ext cx="745763" cy="45826"/>
            <a:chOff x="4580561" y="2589004"/>
            <a:chExt cx="1064464" cy="25200"/>
          </a:xfrm>
        </p:grpSpPr>
        <p:sp>
          <p:nvSpPr>
            <p:cNvPr id="103" name="Google Shape;103;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rot="-5400000">
              <a:off x="4836311" y="2333254"/>
              <a:ext cx="25200" cy="5367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8" name="Google Shape;108;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 name="Google Shape;109;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0" name="Google Shape;110;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1" name="Google Shape;111;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2" name="Google Shape;112;p10"/>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p:txBody>
      </p:sp>
      <p:sp>
        <p:nvSpPr>
          <p:cNvPr id="113" name="Google Shape;113;p10"/>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SARS</a:t>
            </a:r>
            <a:endParaRPr b="1" sz="600">
              <a:solidFill>
                <a:schemeClr val="dk2"/>
              </a:solidFill>
              <a:latin typeface="Raleway"/>
              <a:ea typeface="Raleway"/>
              <a:cs typeface="Raleway"/>
              <a:sym typeface="Raleway"/>
            </a:endParaRPr>
          </a:p>
        </p:txBody>
      </p:sp>
      <p:sp>
        <p:nvSpPr>
          <p:cNvPr id="114" name="Google Shape;114;p10"/>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600">
                <a:solidFill>
                  <a:schemeClr val="dk2"/>
                </a:solidFill>
                <a:latin typeface="Raleway"/>
                <a:ea typeface="Raleway"/>
                <a:cs typeface="Raleway"/>
                <a:sym typeface="Raleway"/>
              </a:rPr>
              <a:t>Presence</a:t>
            </a:r>
            <a:endParaRPr b="1" sz="600">
              <a:solidFill>
                <a:schemeClr val="dk2"/>
              </a:solidFill>
              <a:latin typeface="Raleway"/>
              <a:ea typeface="Raleway"/>
              <a:cs typeface="Raleway"/>
              <a:sym typeface="Raleway"/>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0"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1.png"/><Relationship Id="rId9"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8.png"/><Relationship Id="rId8"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25.jpg"/><Relationship Id="rId5" Type="http://schemas.openxmlformats.org/officeDocument/2006/relationships/image" Target="../media/image19.jpg"/><Relationship Id="rId6"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s://www.fareclock.com/" TargetMode="External"/><Relationship Id="rId4" Type="http://schemas.openxmlformats.org/officeDocument/2006/relationships/hyperlink" Target="https://moodle.org/plugins/mod_attendance" TargetMode="External"/><Relationship Id="rId5" Type="http://schemas.openxmlformats.org/officeDocument/2006/relationships/hyperlink" Target="https://www.techtarget.com/searchsoftwarequality/definition/waterfall-model#:~:text=The%20waterfall%20model%20is%20a,the%20edge%20of%20a%20cliff" TargetMode="External"/><Relationship Id="rId6" Type="http://schemas.openxmlformats.org/officeDocument/2006/relationships/hyperlink" Target="https://www.pyimagesearch.com/2018/06/18/face-recognition-with-opencv-python-and-deep-learn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jpg"/><Relationship Id="rId5"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Presence</a:t>
            </a:r>
            <a:endParaRPr/>
          </a:p>
        </p:txBody>
      </p:sp>
      <p:sp>
        <p:nvSpPr>
          <p:cNvPr id="186" name="Google Shape;186;p18"/>
          <p:cNvSpPr txBox="1"/>
          <p:nvPr>
            <p:ph idx="1" type="subTitle"/>
          </p:nvPr>
        </p:nvSpPr>
        <p:spPr>
          <a:xfrm>
            <a:off x="793825" y="2030550"/>
            <a:ext cx="4530300" cy="8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Auto-Attendance System with report generation</a:t>
            </a:r>
            <a:endParaRPr b="1" sz="1400"/>
          </a:p>
        </p:txBody>
      </p:sp>
      <p:pic>
        <p:nvPicPr>
          <p:cNvPr id="187" name="Google Shape;187;p18"/>
          <p:cNvPicPr preferRelativeResize="0"/>
          <p:nvPr/>
        </p:nvPicPr>
        <p:blipFill>
          <a:blip r:embed="rId3">
            <a:alphaModFix/>
          </a:blip>
          <a:stretch>
            <a:fillRect/>
          </a:stretch>
        </p:blipFill>
        <p:spPr>
          <a:xfrm>
            <a:off x="5157108" y="124300"/>
            <a:ext cx="3813284" cy="5143499"/>
          </a:xfrm>
          <a:prstGeom prst="rect">
            <a:avLst/>
          </a:prstGeom>
          <a:noFill/>
          <a:ln>
            <a:noFill/>
          </a:ln>
        </p:spPr>
      </p:pic>
      <p:sp>
        <p:nvSpPr>
          <p:cNvPr id="188" name="Google Shape;188;p18"/>
          <p:cNvSpPr txBox="1"/>
          <p:nvPr>
            <p:ph idx="1" type="subTitle"/>
          </p:nvPr>
        </p:nvSpPr>
        <p:spPr>
          <a:xfrm>
            <a:off x="793825" y="3540075"/>
            <a:ext cx="4530300" cy="15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Presented by Team SARS </a:t>
            </a:r>
            <a:endParaRPr b="1" sz="1400"/>
          </a:p>
          <a:p>
            <a:pPr indent="0" lvl="0" marL="0" rtl="0" algn="l">
              <a:spcBef>
                <a:spcPts val="0"/>
              </a:spcBef>
              <a:spcAft>
                <a:spcPts val="0"/>
              </a:spcAft>
              <a:buNone/>
            </a:pPr>
            <a:r>
              <a:t/>
            </a:r>
            <a:endParaRPr b="1" i="1" sz="1400"/>
          </a:p>
          <a:p>
            <a:pPr indent="0" lvl="0" marL="0" rtl="0" algn="l">
              <a:spcBef>
                <a:spcPts val="0"/>
              </a:spcBef>
              <a:spcAft>
                <a:spcPts val="0"/>
              </a:spcAft>
              <a:buNone/>
            </a:pPr>
            <a:r>
              <a:rPr i="1" lang="en-GB" sz="1400"/>
              <a:t>Rupesh Budhathoki, 191721</a:t>
            </a:r>
            <a:endParaRPr i="1" sz="1400"/>
          </a:p>
          <a:p>
            <a:pPr indent="0" lvl="0" marL="0" rtl="0" algn="l">
              <a:spcBef>
                <a:spcPts val="0"/>
              </a:spcBef>
              <a:spcAft>
                <a:spcPts val="0"/>
              </a:spcAft>
              <a:buNone/>
            </a:pPr>
            <a:r>
              <a:rPr i="1" lang="en-GB" sz="1400"/>
              <a:t>Apsara Bishwokarma, 191704</a:t>
            </a:r>
            <a:endParaRPr i="1" sz="1400"/>
          </a:p>
          <a:p>
            <a:pPr indent="0" lvl="0" marL="0" rtl="0" algn="l">
              <a:spcBef>
                <a:spcPts val="0"/>
              </a:spcBef>
              <a:spcAft>
                <a:spcPts val="0"/>
              </a:spcAft>
              <a:buNone/>
            </a:pPr>
            <a:r>
              <a:rPr i="1" lang="en-GB" sz="1400"/>
              <a:t>Sampada Kharel, 191723</a:t>
            </a:r>
            <a:endParaRPr i="1" sz="1400"/>
          </a:p>
          <a:p>
            <a:pPr indent="0" lvl="0" marL="0" rtl="0" algn="l">
              <a:spcBef>
                <a:spcPts val="0"/>
              </a:spcBef>
              <a:spcAft>
                <a:spcPts val="0"/>
              </a:spcAft>
              <a:buNone/>
            </a:pPr>
            <a:r>
              <a:rPr i="1" lang="en-GB" sz="1400"/>
              <a:t>Sudarshan Khsettri, 191729</a:t>
            </a:r>
            <a:endParaRPr i="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sp>
        <p:nvSpPr>
          <p:cNvPr id="298" name="Google Shape;298;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9" name="Google Shape;299;p27"/>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Methodology</a:t>
            </a:r>
            <a:endParaRPr/>
          </a:p>
        </p:txBody>
      </p:sp>
      <p:pic>
        <p:nvPicPr>
          <p:cNvPr id="300" name="Google Shape;300;p27"/>
          <p:cNvPicPr preferRelativeResize="0"/>
          <p:nvPr/>
        </p:nvPicPr>
        <p:blipFill>
          <a:blip r:embed="rId3">
            <a:alphaModFix/>
          </a:blip>
          <a:stretch>
            <a:fillRect/>
          </a:stretch>
        </p:blipFill>
        <p:spPr>
          <a:xfrm>
            <a:off x="7750555" y="3672656"/>
            <a:ext cx="929642" cy="936961"/>
          </a:xfrm>
          <a:prstGeom prst="rect">
            <a:avLst/>
          </a:prstGeom>
          <a:noFill/>
          <a:ln>
            <a:noFill/>
          </a:ln>
        </p:spPr>
      </p:pic>
      <p:pic>
        <p:nvPicPr>
          <p:cNvPr id="301" name="Google Shape;301;p27"/>
          <p:cNvPicPr preferRelativeResize="0"/>
          <p:nvPr/>
        </p:nvPicPr>
        <p:blipFill>
          <a:blip r:embed="rId4">
            <a:alphaModFix/>
          </a:blip>
          <a:stretch>
            <a:fillRect/>
          </a:stretch>
        </p:blipFill>
        <p:spPr>
          <a:xfrm>
            <a:off x="3599550" y="696850"/>
            <a:ext cx="1002842" cy="1698242"/>
          </a:xfrm>
          <a:prstGeom prst="rect">
            <a:avLst/>
          </a:prstGeom>
          <a:noFill/>
          <a:ln>
            <a:noFill/>
          </a:ln>
        </p:spPr>
      </p:pic>
      <p:pic>
        <p:nvPicPr>
          <p:cNvPr id="302" name="Google Shape;302;p27"/>
          <p:cNvPicPr preferRelativeResize="0"/>
          <p:nvPr/>
        </p:nvPicPr>
        <p:blipFill>
          <a:blip r:embed="rId5">
            <a:alphaModFix/>
          </a:blip>
          <a:stretch>
            <a:fillRect/>
          </a:stretch>
        </p:blipFill>
        <p:spPr>
          <a:xfrm>
            <a:off x="4707619" y="1197128"/>
            <a:ext cx="1141922" cy="614881"/>
          </a:xfrm>
          <a:prstGeom prst="rect">
            <a:avLst/>
          </a:prstGeom>
          <a:noFill/>
          <a:ln>
            <a:noFill/>
          </a:ln>
        </p:spPr>
      </p:pic>
      <p:pic>
        <p:nvPicPr>
          <p:cNvPr id="303" name="Google Shape;303;p27"/>
          <p:cNvPicPr preferRelativeResize="0"/>
          <p:nvPr/>
        </p:nvPicPr>
        <p:blipFill>
          <a:blip r:embed="rId6">
            <a:alphaModFix/>
          </a:blip>
          <a:stretch>
            <a:fillRect/>
          </a:stretch>
        </p:blipFill>
        <p:spPr>
          <a:xfrm>
            <a:off x="5954769" y="856747"/>
            <a:ext cx="1046762" cy="1295642"/>
          </a:xfrm>
          <a:prstGeom prst="rect">
            <a:avLst/>
          </a:prstGeom>
          <a:noFill/>
          <a:ln>
            <a:noFill/>
          </a:ln>
        </p:spPr>
      </p:pic>
      <p:pic>
        <p:nvPicPr>
          <p:cNvPr id="304" name="Google Shape;304;p27"/>
          <p:cNvPicPr preferRelativeResize="0"/>
          <p:nvPr/>
        </p:nvPicPr>
        <p:blipFill>
          <a:blip r:embed="rId7">
            <a:alphaModFix/>
          </a:blip>
          <a:stretch>
            <a:fillRect/>
          </a:stretch>
        </p:blipFill>
        <p:spPr>
          <a:xfrm>
            <a:off x="7172312" y="973877"/>
            <a:ext cx="1559163" cy="1061401"/>
          </a:xfrm>
          <a:prstGeom prst="rect">
            <a:avLst/>
          </a:prstGeom>
          <a:noFill/>
          <a:ln>
            <a:noFill/>
          </a:ln>
        </p:spPr>
      </p:pic>
      <p:pic>
        <p:nvPicPr>
          <p:cNvPr id="305" name="Google Shape;305;p27"/>
          <p:cNvPicPr preferRelativeResize="0"/>
          <p:nvPr/>
        </p:nvPicPr>
        <p:blipFill>
          <a:blip r:embed="rId8">
            <a:alphaModFix/>
          </a:blip>
          <a:stretch>
            <a:fillRect/>
          </a:stretch>
        </p:blipFill>
        <p:spPr>
          <a:xfrm>
            <a:off x="6043464" y="2209806"/>
            <a:ext cx="1061402" cy="1288322"/>
          </a:xfrm>
          <a:prstGeom prst="rect">
            <a:avLst/>
          </a:prstGeom>
          <a:noFill/>
          <a:ln>
            <a:noFill/>
          </a:ln>
        </p:spPr>
      </p:pic>
      <p:pic>
        <p:nvPicPr>
          <p:cNvPr id="306" name="Google Shape;306;p27"/>
          <p:cNvPicPr preferRelativeResize="0"/>
          <p:nvPr/>
        </p:nvPicPr>
        <p:blipFill>
          <a:blip r:embed="rId9">
            <a:alphaModFix/>
          </a:blip>
          <a:stretch>
            <a:fillRect/>
          </a:stretch>
        </p:blipFill>
        <p:spPr>
          <a:xfrm>
            <a:off x="5933674" y="3498128"/>
            <a:ext cx="1281002" cy="1251722"/>
          </a:xfrm>
          <a:prstGeom prst="rect">
            <a:avLst/>
          </a:prstGeom>
          <a:noFill/>
          <a:ln>
            <a:noFill/>
          </a:ln>
        </p:spPr>
      </p:pic>
      <p:pic>
        <p:nvPicPr>
          <p:cNvPr id="307" name="Google Shape;307;p27"/>
          <p:cNvPicPr preferRelativeResize="0"/>
          <p:nvPr/>
        </p:nvPicPr>
        <p:blipFill>
          <a:blip r:embed="rId10">
            <a:alphaModFix/>
          </a:blip>
          <a:stretch>
            <a:fillRect/>
          </a:stretch>
        </p:blipFill>
        <p:spPr>
          <a:xfrm>
            <a:off x="7131802" y="2056086"/>
            <a:ext cx="1500603" cy="1595762"/>
          </a:xfrm>
          <a:prstGeom prst="rect">
            <a:avLst/>
          </a:prstGeom>
          <a:noFill/>
          <a:ln>
            <a:noFill/>
          </a:ln>
        </p:spPr>
      </p:pic>
      <p:sp>
        <p:nvSpPr>
          <p:cNvPr id="308" name="Google Shape;308;p27"/>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Client-Server </a:t>
            </a:r>
            <a:r>
              <a:rPr lang="en-GB">
                <a:solidFill>
                  <a:srgbClr val="000000"/>
                </a:solidFill>
              </a:rPr>
              <a:t>Architecture</a:t>
            </a:r>
            <a:endParaRPr/>
          </a:p>
        </p:txBody>
      </p:sp>
      <p:sp>
        <p:nvSpPr>
          <p:cNvPr id="309" name="Google Shape;309;p27"/>
          <p:cNvSpPr txBox="1"/>
          <p:nvPr>
            <p:ph idx="1" type="body"/>
          </p:nvPr>
        </p:nvSpPr>
        <p:spPr>
          <a:xfrm>
            <a:off x="730000" y="2374950"/>
            <a:ext cx="3293100" cy="75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We will divide the functionality and responsibilities of a software application into two main components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15" name="Google Shape;315;p28"/>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Methodology</a:t>
            </a:r>
            <a:endParaRPr/>
          </a:p>
        </p:txBody>
      </p:sp>
      <p:pic>
        <p:nvPicPr>
          <p:cNvPr id="316" name="Google Shape;316;p28"/>
          <p:cNvPicPr preferRelativeResize="0"/>
          <p:nvPr/>
        </p:nvPicPr>
        <p:blipFill>
          <a:blip r:embed="rId3">
            <a:alphaModFix/>
          </a:blip>
          <a:stretch>
            <a:fillRect/>
          </a:stretch>
        </p:blipFill>
        <p:spPr>
          <a:xfrm>
            <a:off x="4106650" y="728575"/>
            <a:ext cx="4429651" cy="4078180"/>
          </a:xfrm>
          <a:prstGeom prst="rect">
            <a:avLst/>
          </a:prstGeom>
          <a:noFill/>
          <a:ln>
            <a:noFill/>
          </a:ln>
        </p:spPr>
      </p:pic>
      <p:sp>
        <p:nvSpPr>
          <p:cNvPr id="317" name="Google Shape;317;p28"/>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Use-Case Diagram</a:t>
            </a:r>
            <a:endParaRPr/>
          </a:p>
        </p:txBody>
      </p:sp>
      <p:sp>
        <p:nvSpPr>
          <p:cNvPr id="318" name="Google Shape;318;p28"/>
          <p:cNvSpPr txBox="1"/>
          <p:nvPr>
            <p:ph idx="1" type="body"/>
          </p:nvPr>
        </p:nvSpPr>
        <p:spPr>
          <a:xfrm>
            <a:off x="730000" y="2374950"/>
            <a:ext cx="3080400" cy="243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How the Authority and Student interacts with the system</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nvSpPr>
        <p:spPr>
          <a:xfrm>
            <a:off x="729450" y="2195800"/>
            <a:ext cx="30213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rgbClr val="6C6DC0"/>
                </a:solidFill>
                <a:latin typeface="Lato"/>
                <a:ea typeface="Lato"/>
                <a:cs typeface="Lato"/>
                <a:sym typeface="Lato"/>
              </a:rPr>
              <a:t>Next.js</a:t>
            </a:r>
            <a:endParaRPr b="1" sz="2000">
              <a:solidFill>
                <a:srgbClr val="6C6DC0"/>
              </a:solidFill>
              <a:latin typeface="Lato"/>
              <a:ea typeface="Lato"/>
              <a:cs typeface="Lato"/>
              <a:sym typeface="Lato"/>
            </a:endParaRPr>
          </a:p>
        </p:txBody>
      </p:sp>
      <p:sp>
        <p:nvSpPr>
          <p:cNvPr id="324" name="Google Shape;324;p29"/>
          <p:cNvSpPr txBox="1"/>
          <p:nvPr/>
        </p:nvSpPr>
        <p:spPr>
          <a:xfrm>
            <a:off x="729450" y="2672225"/>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Frontend facing the authority and students</a:t>
            </a:r>
            <a:endParaRPr sz="800">
              <a:solidFill>
                <a:schemeClr val="accent1"/>
              </a:solidFill>
              <a:latin typeface="Lato"/>
              <a:ea typeface="Lato"/>
              <a:cs typeface="Lato"/>
              <a:sym typeface="Lato"/>
            </a:endParaRPr>
          </a:p>
        </p:txBody>
      </p:sp>
      <p:sp>
        <p:nvSpPr>
          <p:cNvPr id="325" name="Google Shape;325;p29"/>
          <p:cNvSpPr txBox="1"/>
          <p:nvPr/>
        </p:nvSpPr>
        <p:spPr>
          <a:xfrm>
            <a:off x="3750725" y="219580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accent3"/>
                </a:solidFill>
                <a:latin typeface="Lato"/>
                <a:ea typeface="Lato"/>
                <a:cs typeface="Lato"/>
                <a:sym typeface="Lato"/>
              </a:rPr>
              <a:t>Python</a:t>
            </a:r>
            <a:endParaRPr b="1" sz="2000">
              <a:solidFill>
                <a:schemeClr val="accent3"/>
              </a:solidFill>
              <a:latin typeface="Lato"/>
              <a:ea typeface="Lato"/>
              <a:cs typeface="Lato"/>
              <a:sym typeface="Lato"/>
            </a:endParaRPr>
          </a:p>
        </p:txBody>
      </p:sp>
      <p:sp>
        <p:nvSpPr>
          <p:cNvPr id="326" name="Google Shape;326;p29"/>
          <p:cNvSpPr txBox="1"/>
          <p:nvPr/>
        </p:nvSpPr>
        <p:spPr>
          <a:xfrm>
            <a:off x="3750725" y="267225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Our core which recognizes faces and mark their attendance while also generating reports. </a:t>
            </a:r>
            <a:endParaRPr sz="800">
              <a:solidFill>
                <a:schemeClr val="accent1"/>
              </a:solidFill>
              <a:latin typeface="Lato"/>
              <a:ea typeface="Lato"/>
              <a:cs typeface="Lato"/>
              <a:sym typeface="Lato"/>
            </a:endParaRPr>
          </a:p>
        </p:txBody>
      </p:sp>
      <p:sp>
        <p:nvSpPr>
          <p:cNvPr id="327" name="Google Shape;327;p29"/>
          <p:cNvSpPr txBox="1"/>
          <p:nvPr>
            <p:ph idx="12" type="sldNum"/>
          </p:nvPr>
        </p:nvSpPr>
        <p:spPr>
          <a:xfrm>
            <a:off x="8536302" y="474990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28" name="Google Shape;32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Technology</a:t>
            </a:r>
            <a:endParaRPr/>
          </a:p>
        </p:txBody>
      </p:sp>
      <p:sp>
        <p:nvSpPr>
          <p:cNvPr id="329" name="Google Shape;329;p29"/>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Methodology</a:t>
            </a:r>
            <a:endParaRPr/>
          </a:p>
        </p:txBody>
      </p:sp>
      <p:sp>
        <p:nvSpPr>
          <p:cNvPr id="330" name="Google Shape;330;p29"/>
          <p:cNvSpPr txBox="1"/>
          <p:nvPr/>
        </p:nvSpPr>
        <p:spPr>
          <a:xfrm>
            <a:off x="6772000" y="2195800"/>
            <a:ext cx="17043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rgbClr val="6C6DC0"/>
                </a:solidFill>
                <a:latin typeface="Lato"/>
                <a:ea typeface="Lato"/>
                <a:cs typeface="Lato"/>
                <a:sym typeface="Lato"/>
              </a:rPr>
              <a:t>PostgreSQL</a:t>
            </a:r>
            <a:endParaRPr b="1" sz="2000">
              <a:solidFill>
                <a:srgbClr val="6C6DC0"/>
              </a:solidFill>
              <a:latin typeface="Lato"/>
              <a:ea typeface="Lato"/>
              <a:cs typeface="Lato"/>
              <a:sym typeface="Lato"/>
            </a:endParaRPr>
          </a:p>
        </p:txBody>
      </p:sp>
      <p:sp>
        <p:nvSpPr>
          <p:cNvPr id="331" name="Google Shape;331;p29"/>
          <p:cNvSpPr txBox="1"/>
          <p:nvPr/>
        </p:nvSpPr>
        <p:spPr>
          <a:xfrm>
            <a:off x="6772000" y="2672225"/>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Industry favored SQL database to store students and attendance data</a:t>
            </a:r>
            <a:endParaRPr sz="800">
              <a:solidFill>
                <a:schemeClr val="accent1"/>
              </a:solidFill>
              <a:latin typeface="Lato"/>
              <a:ea typeface="Lato"/>
              <a:cs typeface="Lato"/>
              <a:sym typeface="Lato"/>
            </a:endParaRPr>
          </a:p>
        </p:txBody>
      </p:sp>
      <p:sp>
        <p:nvSpPr>
          <p:cNvPr id="332" name="Google Shape;332;p29"/>
          <p:cNvSpPr txBox="1"/>
          <p:nvPr/>
        </p:nvSpPr>
        <p:spPr>
          <a:xfrm>
            <a:off x="729450" y="3560375"/>
            <a:ext cx="30213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rgbClr val="6C6DC0"/>
                </a:solidFill>
                <a:latin typeface="Lato"/>
                <a:ea typeface="Lato"/>
                <a:cs typeface="Lato"/>
                <a:sym typeface="Lato"/>
              </a:rPr>
              <a:t>WebSocket</a:t>
            </a:r>
            <a:endParaRPr b="1" sz="2000">
              <a:solidFill>
                <a:srgbClr val="6C6DC0"/>
              </a:solidFill>
              <a:latin typeface="Lato"/>
              <a:ea typeface="Lato"/>
              <a:cs typeface="Lato"/>
              <a:sym typeface="Lato"/>
            </a:endParaRPr>
          </a:p>
        </p:txBody>
      </p:sp>
      <p:sp>
        <p:nvSpPr>
          <p:cNvPr id="333" name="Google Shape;333;p29"/>
          <p:cNvSpPr txBox="1"/>
          <p:nvPr/>
        </p:nvSpPr>
        <p:spPr>
          <a:xfrm>
            <a:off x="729450" y="40368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Realtime Frontend and backend communication</a:t>
            </a:r>
            <a:endParaRPr sz="800">
              <a:solidFill>
                <a:schemeClr val="accent1"/>
              </a:solidFill>
              <a:latin typeface="Lato"/>
              <a:ea typeface="Lato"/>
              <a:cs typeface="Lato"/>
              <a:sym typeface="Lato"/>
            </a:endParaRPr>
          </a:p>
        </p:txBody>
      </p:sp>
      <p:sp>
        <p:nvSpPr>
          <p:cNvPr id="334" name="Google Shape;334;p29"/>
          <p:cNvSpPr txBox="1"/>
          <p:nvPr/>
        </p:nvSpPr>
        <p:spPr>
          <a:xfrm>
            <a:off x="3750750" y="3664175"/>
            <a:ext cx="30213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rgbClr val="6C6DC0"/>
                </a:solidFill>
                <a:latin typeface="Lato"/>
                <a:ea typeface="Lato"/>
                <a:cs typeface="Lato"/>
                <a:sym typeface="Lato"/>
              </a:rPr>
              <a:t>Typescript, TailwindCSS</a:t>
            </a:r>
            <a:endParaRPr b="1" sz="2000">
              <a:solidFill>
                <a:srgbClr val="6C6DC0"/>
              </a:solidFill>
              <a:latin typeface="Lato"/>
              <a:ea typeface="Lato"/>
              <a:cs typeface="Lato"/>
              <a:sym typeface="Lato"/>
            </a:endParaRPr>
          </a:p>
        </p:txBody>
      </p:sp>
      <p:sp>
        <p:nvSpPr>
          <p:cNvPr id="335" name="Google Shape;335;p29"/>
          <p:cNvSpPr txBox="1"/>
          <p:nvPr/>
        </p:nvSpPr>
        <p:spPr>
          <a:xfrm>
            <a:off x="3750750" y="41406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Frontend tooling responsible  for robust code and responsive design.</a:t>
            </a:r>
            <a:endParaRPr sz="800">
              <a:solidFill>
                <a:schemeClr val="accent1"/>
              </a:solidFill>
              <a:latin typeface="Lato"/>
              <a:ea typeface="Lato"/>
              <a:cs typeface="Lato"/>
              <a:sym typeface="Lato"/>
            </a:endParaRPr>
          </a:p>
        </p:txBody>
      </p:sp>
      <p:sp>
        <p:nvSpPr>
          <p:cNvPr id="336" name="Google Shape;336;p29"/>
          <p:cNvSpPr txBox="1"/>
          <p:nvPr/>
        </p:nvSpPr>
        <p:spPr>
          <a:xfrm>
            <a:off x="6772050" y="3664163"/>
            <a:ext cx="17043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rgbClr val="6C6DC0"/>
                </a:solidFill>
                <a:latin typeface="Lato"/>
                <a:ea typeface="Lato"/>
                <a:cs typeface="Lato"/>
                <a:sym typeface="Lato"/>
              </a:rPr>
              <a:t>OpenCV</a:t>
            </a:r>
            <a:endParaRPr b="1" sz="2000">
              <a:solidFill>
                <a:srgbClr val="6C6DC0"/>
              </a:solidFill>
              <a:latin typeface="Lato"/>
              <a:ea typeface="Lato"/>
              <a:cs typeface="Lato"/>
              <a:sym typeface="Lato"/>
            </a:endParaRPr>
          </a:p>
        </p:txBody>
      </p:sp>
      <p:sp>
        <p:nvSpPr>
          <p:cNvPr id="337" name="Google Shape;337;p29"/>
          <p:cNvSpPr txBox="1"/>
          <p:nvPr/>
        </p:nvSpPr>
        <p:spPr>
          <a:xfrm>
            <a:off x="6772050" y="4140588"/>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Face recognition</a:t>
            </a:r>
            <a:endParaRPr sz="8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OpenCV and Deep Learning</a:t>
            </a:r>
            <a:endParaRPr/>
          </a:p>
        </p:txBody>
      </p:sp>
      <p:sp>
        <p:nvSpPr>
          <p:cNvPr id="343" name="Google Shape;343;p30"/>
          <p:cNvSpPr txBox="1"/>
          <p:nvPr>
            <p:ph idx="1" type="body"/>
          </p:nvPr>
        </p:nvSpPr>
        <p:spPr>
          <a:xfrm>
            <a:off x="730000" y="21905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OpenCV face recognition pipeline. The key step is a CNN feature extractor that generates 128-d facial embeddings. </a:t>
            </a:r>
            <a:endParaRPr sz="1100"/>
          </a:p>
        </p:txBody>
      </p:sp>
      <p:sp>
        <p:nvSpPr>
          <p:cNvPr id="344" name="Google Shape;344;p30"/>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Input an image or video frame</a:t>
            </a:r>
            <a:endParaRPr/>
          </a:p>
        </p:txBody>
      </p:sp>
      <p:sp>
        <p:nvSpPr>
          <p:cNvPr id="345" name="Google Shape;345;p30"/>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Apply face detection to detect the location of a face </a:t>
            </a:r>
            <a:endParaRPr/>
          </a:p>
        </p:txBody>
      </p:sp>
      <p:sp>
        <p:nvSpPr>
          <p:cNvPr id="346" name="Google Shape;346;p30"/>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Extract unique facial data (Crop)</a:t>
            </a:r>
            <a:endParaRPr/>
          </a:p>
        </p:txBody>
      </p:sp>
      <p:sp>
        <p:nvSpPr>
          <p:cNvPr id="347" name="Google Shape;347;p30"/>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Recognize using trained model</a:t>
            </a:r>
            <a:endParaRPr sz="1000">
              <a:solidFill>
                <a:srgbClr val="000000"/>
              </a:solidFill>
              <a:latin typeface="Lato"/>
              <a:ea typeface="Lato"/>
              <a:cs typeface="Lato"/>
              <a:sym typeface="Lato"/>
            </a:endParaRPr>
          </a:p>
        </p:txBody>
      </p:sp>
      <p:pic>
        <p:nvPicPr>
          <p:cNvPr id="348" name="Google Shape;348;p30"/>
          <p:cNvPicPr preferRelativeResize="0"/>
          <p:nvPr/>
        </p:nvPicPr>
        <p:blipFill rotWithShape="1">
          <a:blip r:embed="rId3">
            <a:alphaModFix/>
          </a:blip>
          <a:srcRect b="0" l="0" r="0" t="0"/>
          <a:stretch/>
        </p:blipFill>
        <p:spPr>
          <a:xfrm>
            <a:off x="4455425" y="1184600"/>
            <a:ext cx="5019100" cy="3262600"/>
          </a:xfrm>
          <a:prstGeom prst="rect">
            <a:avLst/>
          </a:prstGeom>
          <a:noFill/>
          <a:ln>
            <a:noFill/>
          </a:ln>
        </p:spPr>
      </p:pic>
      <p:sp>
        <p:nvSpPr>
          <p:cNvPr id="349" name="Google Shape;349;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50" name="Google Shape;350;p30"/>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Methodology</a:t>
            </a:r>
            <a:endParaRPr/>
          </a:p>
        </p:txBody>
      </p:sp>
      <p:sp>
        <p:nvSpPr>
          <p:cNvPr id="351" name="Google Shape;351;p30"/>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The model is pre-trained with ~3million images</a:t>
            </a:r>
            <a:endParaRPr sz="1000">
              <a:solidFill>
                <a:srgbClr val="0000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57" name="Google Shape;357;p31"/>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Methodology</a:t>
            </a:r>
            <a:endParaRPr/>
          </a:p>
        </p:txBody>
      </p:sp>
      <p:pic>
        <p:nvPicPr>
          <p:cNvPr id="358" name="Google Shape;358;p31"/>
          <p:cNvPicPr preferRelativeResize="0"/>
          <p:nvPr/>
        </p:nvPicPr>
        <p:blipFill>
          <a:blip r:embed="rId3">
            <a:alphaModFix/>
          </a:blip>
          <a:stretch>
            <a:fillRect/>
          </a:stretch>
        </p:blipFill>
        <p:spPr>
          <a:xfrm>
            <a:off x="3094326" y="795250"/>
            <a:ext cx="5690951" cy="3954600"/>
          </a:xfrm>
          <a:prstGeom prst="rect">
            <a:avLst/>
          </a:prstGeom>
          <a:noFill/>
          <a:ln>
            <a:noFill/>
          </a:ln>
        </p:spPr>
      </p:pic>
      <p:sp>
        <p:nvSpPr>
          <p:cNvPr id="359" name="Google Shape;359;p31"/>
          <p:cNvSpPr txBox="1"/>
          <p:nvPr>
            <p:ph type="title"/>
          </p:nvPr>
        </p:nvSpPr>
        <p:spPr>
          <a:xfrm>
            <a:off x="729450" y="1367875"/>
            <a:ext cx="2305500" cy="137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Face Recognition Process</a:t>
            </a:r>
            <a:endParaRPr sz="1000"/>
          </a:p>
        </p:txBody>
      </p:sp>
      <p:sp>
        <p:nvSpPr>
          <p:cNvPr id="360" name="Google Shape;360;p31"/>
          <p:cNvSpPr txBox="1"/>
          <p:nvPr>
            <p:ph idx="1" type="body"/>
          </p:nvPr>
        </p:nvSpPr>
        <p:spPr>
          <a:xfrm>
            <a:off x="729450" y="3060400"/>
            <a:ext cx="23055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Simplified representation of face recognition process</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2"/>
          <p:cNvSpPr txBox="1"/>
          <p:nvPr>
            <p:ph type="title"/>
          </p:nvPr>
        </p:nvSpPr>
        <p:spPr>
          <a:xfrm>
            <a:off x="730000" y="1318650"/>
            <a:ext cx="3300900" cy="6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Datasets and Working</a:t>
            </a:r>
            <a:endParaRPr/>
          </a:p>
        </p:txBody>
      </p:sp>
      <p:sp>
        <p:nvSpPr>
          <p:cNvPr id="366" name="Google Shape;366;p32"/>
          <p:cNvSpPr txBox="1"/>
          <p:nvPr>
            <p:ph idx="1" type="body"/>
          </p:nvPr>
        </p:nvSpPr>
        <p:spPr>
          <a:xfrm>
            <a:off x="730000" y="2242125"/>
            <a:ext cx="3300900" cy="2901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Load and preprocess the dataset using pre-trained model</a:t>
            </a:r>
            <a:endParaRPr/>
          </a:p>
          <a:p>
            <a:pPr indent="-311150" lvl="0" marL="457200" rtl="0" algn="l">
              <a:spcBef>
                <a:spcPts val="0"/>
              </a:spcBef>
              <a:spcAft>
                <a:spcPts val="0"/>
              </a:spcAft>
              <a:buSzPts val="1300"/>
              <a:buChar char="●"/>
            </a:pPr>
            <a:r>
              <a:rPr lang="en-GB"/>
              <a:t>Train the facial recognition model</a:t>
            </a:r>
            <a:endParaRPr/>
          </a:p>
          <a:p>
            <a:pPr indent="-311150" lvl="0" marL="457200" rtl="0" algn="l">
              <a:spcBef>
                <a:spcPts val="0"/>
              </a:spcBef>
              <a:spcAft>
                <a:spcPts val="0"/>
              </a:spcAft>
              <a:buSzPts val="1300"/>
              <a:buChar char="●"/>
            </a:pPr>
            <a:r>
              <a:rPr lang="en-GB"/>
              <a:t>Detect and align faces in input images</a:t>
            </a:r>
            <a:endParaRPr/>
          </a:p>
          <a:p>
            <a:pPr indent="-311150" lvl="0" marL="457200" rtl="0" algn="l">
              <a:spcBef>
                <a:spcPts val="0"/>
              </a:spcBef>
              <a:spcAft>
                <a:spcPts val="0"/>
              </a:spcAft>
              <a:buSzPts val="1300"/>
              <a:buChar char="●"/>
            </a:pPr>
            <a:r>
              <a:rPr lang="en-GB"/>
              <a:t>Compute the Euclidean distance between embeddings to determine the identity of a face</a:t>
            </a:r>
            <a:endParaRPr/>
          </a:p>
          <a:p>
            <a:pPr indent="0" lvl="0" marL="0" rtl="0" algn="l">
              <a:spcBef>
                <a:spcPts val="0"/>
              </a:spcBef>
              <a:spcAft>
                <a:spcPts val="0"/>
              </a:spcAft>
              <a:buNone/>
            </a:pPr>
            <a:r>
              <a:t/>
            </a:r>
            <a:endParaRPr/>
          </a:p>
        </p:txBody>
      </p:sp>
      <p:sp>
        <p:nvSpPr>
          <p:cNvPr id="367" name="Google Shape;367;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68" name="Google Shape;368;p32"/>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Methodology</a:t>
            </a:r>
            <a:endParaRPr/>
          </a:p>
        </p:txBody>
      </p:sp>
      <p:pic>
        <p:nvPicPr>
          <p:cNvPr id="369" name="Google Shape;369;p32"/>
          <p:cNvPicPr preferRelativeResize="0"/>
          <p:nvPr/>
        </p:nvPicPr>
        <p:blipFill>
          <a:blip r:embed="rId3">
            <a:alphaModFix/>
          </a:blip>
          <a:stretch>
            <a:fillRect/>
          </a:stretch>
        </p:blipFill>
        <p:spPr>
          <a:xfrm>
            <a:off x="4184300" y="1594000"/>
            <a:ext cx="4351999" cy="2553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3"/>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Deliverables</a:t>
            </a:r>
            <a:endParaRPr/>
          </a:p>
        </p:txBody>
      </p:sp>
      <p:sp>
        <p:nvSpPr>
          <p:cNvPr id="375" name="Google Shape;375;p33"/>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These deliverables encompass various components and functionalities of the automated attendance system, ensuring a comprehensive solution for tracking and analyzing student attendance.</a:t>
            </a:r>
            <a:endParaRPr sz="1100"/>
          </a:p>
        </p:txBody>
      </p:sp>
      <p:sp>
        <p:nvSpPr>
          <p:cNvPr id="376" name="Google Shape;376;p33"/>
          <p:cNvSpPr txBox="1"/>
          <p:nvPr/>
        </p:nvSpPr>
        <p:spPr>
          <a:xfrm>
            <a:off x="992300" y="2706500"/>
            <a:ext cx="34005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Realtime frontend interface</a:t>
            </a:r>
            <a:endParaRPr b="1" sz="800">
              <a:solidFill>
                <a:schemeClr val="dk1"/>
              </a:solidFill>
              <a:latin typeface="Lato"/>
              <a:ea typeface="Lato"/>
              <a:cs typeface="Lato"/>
              <a:sym typeface="Lato"/>
            </a:endParaRPr>
          </a:p>
        </p:txBody>
      </p:sp>
      <p:sp>
        <p:nvSpPr>
          <p:cNvPr id="377" name="Google Shape;377;p33"/>
          <p:cNvSpPr txBox="1"/>
          <p:nvPr/>
        </p:nvSpPr>
        <p:spPr>
          <a:xfrm>
            <a:off x="722900" y="2931550"/>
            <a:ext cx="37701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Client</a:t>
            </a:r>
            <a:endParaRPr b="1" sz="4800">
              <a:solidFill>
                <a:schemeClr val="dk1"/>
              </a:solidFill>
              <a:latin typeface="Lato"/>
              <a:ea typeface="Lato"/>
              <a:cs typeface="Lato"/>
              <a:sym typeface="Lato"/>
            </a:endParaRPr>
          </a:p>
        </p:txBody>
      </p:sp>
      <p:sp>
        <p:nvSpPr>
          <p:cNvPr id="378" name="Google Shape;378;p33"/>
          <p:cNvSpPr txBox="1"/>
          <p:nvPr/>
        </p:nvSpPr>
        <p:spPr>
          <a:xfrm>
            <a:off x="842600" y="3768550"/>
            <a:ext cx="35124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Deployed Frontend interface where the authority can </a:t>
            </a:r>
            <a:r>
              <a:rPr b="1" lang="en-GB" sz="1100">
                <a:solidFill>
                  <a:schemeClr val="accent1"/>
                </a:solidFill>
                <a:latin typeface="Lato"/>
                <a:ea typeface="Lato"/>
                <a:cs typeface="Lato"/>
                <a:sym typeface="Lato"/>
              </a:rPr>
              <a:t>control the system and students can view their attendance information and report mistakes</a:t>
            </a:r>
            <a:endParaRPr b="1" sz="1100">
              <a:solidFill>
                <a:schemeClr val="accent1"/>
              </a:solidFill>
              <a:latin typeface="Lato"/>
              <a:ea typeface="Lato"/>
              <a:cs typeface="Lato"/>
              <a:sym typeface="Lato"/>
            </a:endParaRPr>
          </a:p>
        </p:txBody>
      </p:sp>
      <p:cxnSp>
        <p:nvCxnSpPr>
          <p:cNvPr id="379" name="Google Shape;379;p33"/>
          <p:cNvCxnSpPr/>
          <p:nvPr/>
        </p:nvCxnSpPr>
        <p:spPr>
          <a:xfrm>
            <a:off x="4572075" y="2763900"/>
            <a:ext cx="0" cy="1832100"/>
          </a:xfrm>
          <a:prstGeom prst="straightConnector1">
            <a:avLst/>
          </a:prstGeom>
          <a:noFill/>
          <a:ln cap="flat" cmpd="sng" w="9525">
            <a:solidFill>
              <a:schemeClr val="accent1"/>
            </a:solidFill>
            <a:prstDash val="dot"/>
            <a:round/>
            <a:headEnd len="med" w="med" type="none"/>
            <a:tailEnd len="med" w="med" type="none"/>
          </a:ln>
        </p:spPr>
      </p:cxnSp>
      <p:sp>
        <p:nvSpPr>
          <p:cNvPr id="380" name="Google Shape;380;p33"/>
          <p:cNvSpPr txBox="1"/>
          <p:nvPr/>
        </p:nvSpPr>
        <p:spPr>
          <a:xfrm>
            <a:off x="4883275" y="2683900"/>
            <a:ext cx="3250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Core mechanism</a:t>
            </a:r>
            <a:endParaRPr b="1" sz="800">
              <a:solidFill>
                <a:schemeClr val="dk1"/>
              </a:solidFill>
              <a:latin typeface="Lato"/>
              <a:ea typeface="Lato"/>
              <a:cs typeface="Lato"/>
              <a:sym typeface="Lato"/>
            </a:endParaRPr>
          </a:p>
        </p:txBody>
      </p:sp>
      <p:sp>
        <p:nvSpPr>
          <p:cNvPr id="381" name="Google Shape;381;p33"/>
          <p:cNvSpPr txBox="1"/>
          <p:nvPr/>
        </p:nvSpPr>
        <p:spPr>
          <a:xfrm>
            <a:off x="4943575" y="2908950"/>
            <a:ext cx="34599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Server</a:t>
            </a:r>
            <a:endParaRPr b="1" sz="4800">
              <a:solidFill>
                <a:schemeClr val="dk1"/>
              </a:solidFill>
              <a:latin typeface="Lato"/>
              <a:ea typeface="Lato"/>
              <a:cs typeface="Lato"/>
              <a:sym typeface="Lato"/>
            </a:endParaRPr>
          </a:p>
        </p:txBody>
      </p:sp>
      <p:sp>
        <p:nvSpPr>
          <p:cNvPr id="382" name="Google Shape;382;p33"/>
          <p:cNvSpPr txBox="1"/>
          <p:nvPr/>
        </p:nvSpPr>
        <p:spPr>
          <a:xfrm>
            <a:off x="4883275" y="3745950"/>
            <a:ext cx="34005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Deployed Python program responsible for face-recognition, api communications and report generation. Including the </a:t>
            </a:r>
            <a:r>
              <a:rPr b="1" lang="en-GB" sz="1100">
                <a:solidFill>
                  <a:schemeClr val="accent1"/>
                </a:solidFill>
                <a:latin typeface="Lato"/>
                <a:ea typeface="Lato"/>
                <a:cs typeface="Lato"/>
                <a:sym typeface="Lato"/>
              </a:rPr>
              <a:t>database design and implementation</a:t>
            </a:r>
            <a:endParaRPr b="1" sz="1100">
              <a:solidFill>
                <a:schemeClr val="accent1"/>
              </a:solidFill>
              <a:latin typeface="Lato"/>
              <a:ea typeface="Lato"/>
              <a:cs typeface="Lato"/>
              <a:sym typeface="Lato"/>
            </a:endParaRPr>
          </a:p>
        </p:txBody>
      </p:sp>
      <p:sp>
        <p:nvSpPr>
          <p:cNvPr id="383" name="Google Shape;383;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384" name="Google Shape;384;p33"/>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Time schedule</a:t>
            </a:r>
            <a:endParaRPr sz="800"/>
          </a:p>
        </p:txBody>
      </p:sp>
      <p:sp>
        <p:nvSpPr>
          <p:cNvPr id="390" name="Google Shape;390;p34"/>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Week1</a:t>
            </a:r>
            <a:endParaRPr b="1">
              <a:latin typeface="Lato"/>
              <a:ea typeface="Lato"/>
              <a:cs typeface="Lato"/>
              <a:sym typeface="Lato"/>
            </a:endParaRPr>
          </a:p>
        </p:txBody>
      </p:sp>
      <p:sp>
        <p:nvSpPr>
          <p:cNvPr id="391" name="Google Shape;391;p34"/>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Requirement Analysis</a:t>
            </a:r>
            <a:endParaRPr sz="800">
              <a:solidFill>
                <a:srgbClr val="000000"/>
              </a:solidFill>
            </a:endParaRPr>
          </a:p>
        </p:txBody>
      </p:sp>
      <p:sp>
        <p:nvSpPr>
          <p:cNvPr id="392" name="Google Shape;392;p34"/>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Gathering and documenting project objectives and requirements</a:t>
            </a:r>
            <a:endParaRPr sz="700"/>
          </a:p>
        </p:txBody>
      </p:sp>
      <p:sp>
        <p:nvSpPr>
          <p:cNvPr id="393" name="Google Shape;393;p34"/>
          <p:cNvSpPr txBox="1"/>
          <p:nvPr/>
        </p:nvSpPr>
        <p:spPr>
          <a:xfrm>
            <a:off x="2062850" y="2957350"/>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Week 2</a:t>
            </a:r>
            <a:endParaRPr b="1">
              <a:latin typeface="Lato"/>
              <a:ea typeface="Lato"/>
              <a:cs typeface="Lato"/>
              <a:sym typeface="Lato"/>
            </a:endParaRPr>
          </a:p>
        </p:txBody>
      </p:sp>
      <p:sp>
        <p:nvSpPr>
          <p:cNvPr id="394" name="Google Shape;394;p34"/>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Design and Implementation</a:t>
            </a:r>
            <a:endParaRPr sz="800">
              <a:solidFill>
                <a:srgbClr val="000000"/>
              </a:solidFill>
            </a:endParaRPr>
          </a:p>
        </p:txBody>
      </p:sp>
      <p:sp>
        <p:nvSpPr>
          <p:cNvPr id="395" name="Google Shape;395;p34"/>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Creating a high-level architectural design of the system and Developing the software according to the design specifications</a:t>
            </a:r>
            <a:endParaRPr sz="700"/>
          </a:p>
        </p:txBody>
      </p:sp>
      <p:sp>
        <p:nvSpPr>
          <p:cNvPr id="396" name="Google Shape;396;p34"/>
          <p:cNvSpPr txBox="1"/>
          <p:nvPr/>
        </p:nvSpPr>
        <p:spPr>
          <a:xfrm>
            <a:off x="3465549" y="3462425"/>
            <a:ext cx="1038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Week 11</a:t>
            </a:r>
            <a:endParaRPr b="1">
              <a:latin typeface="Lato"/>
              <a:ea typeface="Lato"/>
              <a:cs typeface="Lato"/>
              <a:sym typeface="Lato"/>
            </a:endParaRPr>
          </a:p>
        </p:txBody>
      </p:sp>
      <p:sp>
        <p:nvSpPr>
          <p:cNvPr id="397" name="Google Shape;397;p34"/>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Testing and Debugging</a:t>
            </a:r>
            <a:endParaRPr sz="800">
              <a:solidFill>
                <a:srgbClr val="000000"/>
              </a:solidFill>
            </a:endParaRPr>
          </a:p>
        </p:txBody>
      </p:sp>
      <p:sp>
        <p:nvSpPr>
          <p:cNvPr id="398" name="Google Shape;398;p34"/>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Identifying and resolving any issues, errors, or defects found during testing</a:t>
            </a:r>
            <a:endParaRPr sz="700"/>
          </a:p>
        </p:txBody>
      </p:sp>
      <p:sp>
        <p:nvSpPr>
          <p:cNvPr id="399" name="Google Shape;399;p34"/>
          <p:cNvSpPr txBox="1"/>
          <p:nvPr/>
        </p:nvSpPr>
        <p:spPr>
          <a:xfrm>
            <a:off x="4871275" y="2957350"/>
            <a:ext cx="10254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Week 14</a:t>
            </a:r>
            <a:endParaRPr b="1">
              <a:latin typeface="Lato"/>
              <a:ea typeface="Lato"/>
              <a:cs typeface="Lato"/>
              <a:sym typeface="Lato"/>
            </a:endParaRPr>
          </a:p>
        </p:txBody>
      </p:sp>
      <p:sp>
        <p:nvSpPr>
          <p:cNvPr id="400" name="Google Shape;400;p34"/>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Deployment</a:t>
            </a:r>
            <a:endParaRPr sz="800">
              <a:solidFill>
                <a:srgbClr val="000000"/>
              </a:solidFill>
            </a:endParaRPr>
          </a:p>
        </p:txBody>
      </p:sp>
      <p:sp>
        <p:nvSpPr>
          <p:cNvPr id="401" name="Google Shape;401;p34"/>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t>Releasing the software to the production environment or end-users.</a:t>
            </a:r>
            <a:endParaRPr sz="700"/>
          </a:p>
          <a:p>
            <a:pPr indent="0" lvl="0" marL="0" rtl="0" algn="l">
              <a:lnSpc>
                <a:spcPct val="100000"/>
              </a:lnSpc>
              <a:spcBef>
                <a:spcPts val="1600"/>
              </a:spcBef>
              <a:spcAft>
                <a:spcPts val="0"/>
              </a:spcAft>
              <a:buNone/>
            </a:pPr>
            <a:r>
              <a:t/>
            </a:r>
            <a:endParaRPr sz="700"/>
          </a:p>
          <a:p>
            <a:pPr indent="0" lvl="0" marL="0" rtl="0" algn="l">
              <a:lnSpc>
                <a:spcPct val="100000"/>
              </a:lnSpc>
              <a:spcBef>
                <a:spcPts val="1600"/>
              </a:spcBef>
              <a:spcAft>
                <a:spcPts val="1600"/>
              </a:spcAft>
              <a:buNone/>
            </a:pPr>
            <a:r>
              <a:t/>
            </a:r>
            <a:endParaRPr sz="700"/>
          </a:p>
        </p:txBody>
      </p:sp>
      <p:sp>
        <p:nvSpPr>
          <p:cNvPr id="402" name="Google Shape;402;p34"/>
          <p:cNvSpPr txBox="1"/>
          <p:nvPr/>
        </p:nvSpPr>
        <p:spPr>
          <a:xfrm>
            <a:off x="6325153" y="3462425"/>
            <a:ext cx="957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Week 16</a:t>
            </a:r>
            <a:endParaRPr b="1">
              <a:latin typeface="Lato"/>
              <a:ea typeface="Lato"/>
              <a:cs typeface="Lato"/>
              <a:sym typeface="Lato"/>
            </a:endParaRPr>
          </a:p>
        </p:txBody>
      </p:sp>
      <p:sp>
        <p:nvSpPr>
          <p:cNvPr id="403" name="Google Shape;403;p34"/>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Maintenance</a:t>
            </a:r>
            <a:endParaRPr sz="800">
              <a:solidFill>
                <a:srgbClr val="000000"/>
              </a:solidFill>
            </a:endParaRPr>
          </a:p>
        </p:txBody>
      </p:sp>
      <p:sp>
        <p:nvSpPr>
          <p:cNvPr id="404" name="Google Shape;404;p34"/>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Monitoring the system's performance, resolving user-reported issues, and applying patches</a:t>
            </a:r>
            <a:endParaRPr sz="700"/>
          </a:p>
        </p:txBody>
      </p:sp>
      <p:pic>
        <p:nvPicPr>
          <p:cNvPr id="405" name="Google Shape;405;p34"/>
          <p:cNvPicPr preferRelativeResize="0"/>
          <p:nvPr/>
        </p:nvPicPr>
        <p:blipFill rotWithShape="1">
          <a:blip r:embed="rId3">
            <a:alphaModFix/>
          </a:blip>
          <a:srcRect b="48797" l="0" r="0" t="48797"/>
          <a:stretch/>
        </p:blipFill>
        <p:spPr>
          <a:xfrm>
            <a:off x="885125" y="3339575"/>
            <a:ext cx="8265376" cy="132431"/>
          </a:xfrm>
          <a:prstGeom prst="rect">
            <a:avLst/>
          </a:prstGeom>
          <a:noFill/>
          <a:ln>
            <a:noFill/>
          </a:ln>
        </p:spPr>
      </p:pic>
      <p:grpSp>
        <p:nvGrpSpPr>
          <p:cNvPr id="406" name="Google Shape;406;p34"/>
          <p:cNvGrpSpPr/>
          <p:nvPr/>
        </p:nvGrpSpPr>
        <p:grpSpPr>
          <a:xfrm>
            <a:off x="845575" y="3060165"/>
            <a:ext cx="92400" cy="411825"/>
            <a:chOff x="845575" y="2563700"/>
            <a:chExt cx="92400" cy="411825"/>
          </a:xfrm>
        </p:grpSpPr>
        <p:cxnSp>
          <p:nvCxnSpPr>
            <p:cNvPr id="407" name="Google Shape;407;p3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08" name="Google Shape;408;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34"/>
          <p:cNvGrpSpPr/>
          <p:nvPr/>
        </p:nvGrpSpPr>
        <p:grpSpPr>
          <a:xfrm rot="10800000">
            <a:off x="2296375" y="3339567"/>
            <a:ext cx="92400" cy="411825"/>
            <a:chOff x="2070100" y="2563700"/>
            <a:chExt cx="92400" cy="411825"/>
          </a:xfrm>
        </p:grpSpPr>
        <p:cxnSp>
          <p:nvCxnSpPr>
            <p:cNvPr id="410" name="Google Shape;410;p34"/>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11" name="Google Shape;411;p3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4"/>
          <p:cNvGrpSpPr/>
          <p:nvPr/>
        </p:nvGrpSpPr>
        <p:grpSpPr>
          <a:xfrm>
            <a:off x="3747175" y="3060165"/>
            <a:ext cx="92400" cy="411825"/>
            <a:chOff x="845575" y="2563700"/>
            <a:chExt cx="92400" cy="411825"/>
          </a:xfrm>
        </p:grpSpPr>
        <p:cxnSp>
          <p:nvCxnSpPr>
            <p:cNvPr id="413" name="Google Shape;413;p3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14" name="Google Shape;414;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34"/>
          <p:cNvGrpSpPr/>
          <p:nvPr/>
        </p:nvGrpSpPr>
        <p:grpSpPr>
          <a:xfrm rot="10800000">
            <a:off x="5197975" y="3339567"/>
            <a:ext cx="92400" cy="411825"/>
            <a:chOff x="2070100" y="2563700"/>
            <a:chExt cx="92400" cy="411825"/>
          </a:xfrm>
        </p:grpSpPr>
        <p:cxnSp>
          <p:nvCxnSpPr>
            <p:cNvPr id="416" name="Google Shape;416;p34"/>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17" name="Google Shape;417;p3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34"/>
          <p:cNvGrpSpPr/>
          <p:nvPr/>
        </p:nvGrpSpPr>
        <p:grpSpPr>
          <a:xfrm>
            <a:off x="6648775" y="3060165"/>
            <a:ext cx="92400" cy="411825"/>
            <a:chOff x="845575" y="2563700"/>
            <a:chExt cx="92400" cy="411825"/>
          </a:xfrm>
        </p:grpSpPr>
        <p:cxnSp>
          <p:nvCxnSpPr>
            <p:cNvPr id="419" name="Google Shape;419;p3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20" name="Google Shape;420;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22" name="Google Shape;422;p34"/>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Schedule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28" name="Google Shape;428;p35"/>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Schedule</a:t>
            </a:r>
            <a:endParaRPr/>
          </a:p>
        </p:txBody>
      </p:sp>
      <p:sp>
        <p:nvSpPr>
          <p:cNvPr id="429" name="Google Shape;429;p35"/>
          <p:cNvSpPr txBox="1"/>
          <p:nvPr>
            <p:ph type="title"/>
          </p:nvPr>
        </p:nvSpPr>
        <p:spPr>
          <a:xfrm>
            <a:off x="730000" y="1318650"/>
            <a:ext cx="2449800" cy="5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 division</a:t>
            </a:r>
            <a:endParaRPr/>
          </a:p>
        </p:txBody>
      </p:sp>
      <p:grpSp>
        <p:nvGrpSpPr>
          <p:cNvPr id="430" name="Google Shape;430;p35"/>
          <p:cNvGrpSpPr/>
          <p:nvPr/>
        </p:nvGrpSpPr>
        <p:grpSpPr>
          <a:xfrm>
            <a:off x="1968159" y="2052162"/>
            <a:ext cx="5207616" cy="674425"/>
            <a:chOff x="2993597" y="3098513"/>
            <a:chExt cx="5207616" cy="674425"/>
          </a:xfrm>
        </p:grpSpPr>
        <p:sp>
          <p:nvSpPr>
            <p:cNvPr id="431" name="Google Shape;431;p35"/>
            <p:cNvSpPr/>
            <p:nvPr/>
          </p:nvSpPr>
          <p:spPr>
            <a:xfrm>
              <a:off x="5373412" y="3098513"/>
              <a:ext cx="2827800" cy="674400"/>
            </a:xfrm>
            <a:prstGeom prst="rect">
              <a:avLst/>
            </a:prstGeom>
            <a:solidFill>
              <a:srgbClr val="6C6DC0"/>
            </a:solid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Project Management</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Overall Coordination</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Coding Support</a:t>
              </a:r>
              <a:endParaRPr sz="1000">
                <a:solidFill>
                  <a:srgbClr val="FFFFFF"/>
                </a:solidFill>
                <a:latin typeface="Roboto"/>
                <a:ea typeface="Roboto"/>
                <a:cs typeface="Roboto"/>
                <a:sym typeface="Roboto"/>
              </a:endParaRPr>
            </a:p>
          </p:txBody>
        </p:sp>
        <p:sp>
          <p:nvSpPr>
            <p:cNvPr id="432" name="Google Shape;432;p35"/>
            <p:cNvSpPr/>
            <p:nvPr/>
          </p:nvSpPr>
          <p:spPr>
            <a:xfrm>
              <a:off x="2993598" y="3098525"/>
              <a:ext cx="2379900" cy="6744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a:off x="2993597" y="3098538"/>
              <a:ext cx="674400" cy="674400"/>
            </a:xfrm>
            <a:prstGeom prst="rtTriangle">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a:off x="3667998" y="3098538"/>
              <a:ext cx="687600" cy="674400"/>
            </a:xfrm>
            <a:prstGeom prst="rtTriangle">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3242298" y="3098532"/>
              <a:ext cx="425700" cy="409200"/>
            </a:xfrm>
            <a:prstGeom prst="rect">
              <a:avLst/>
            </a:prstGeom>
            <a:solidFill>
              <a:srgbClr val="6C6DC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Roboto"/>
                  <a:ea typeface="Roboto"/>
                  <a:cs typeface="Roboto"/>
                  <a:sym typeface="Roboto"/>
                </a:rPr>
                <a:t>1</a:t>
              </a:r>
              <a:endParaRPr sz="1600">
                <a:solidFill>
                  <a:srgbClr val="FFFFFF"/>
                </a:solidFill>
                <a:latin typeface="Roboto"/>
                <a:ea typeface="Roboto"/>
                <a:cs typeface="Roboto"/>
                <a:sym typeface="Roboto"/>
              </a:endParaRPr>
            </a:p>
          </p:txBody>
        </p:sp>
        <p:sp>
          <p:nvSpPr>
            <p:cNvPr id="436" name="Google Shape;436;p35"/>
            <p:cNvSpPr/>
            <p:nvPr/>
          </p:nvSpPr>
          <p:spPr>
            <a:xfrm>
              <a:off x="3885325" y="3098525"/>
              <a:ext cx="1488600" cy="674400"/>
            </a:xfrm>
            <a:prstGeom prst="rect">
              <a:avLst/>
            </a:prstGeom>
            <a:solidFill>
              <a:srgbClr val="6C6DC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Roboto"/>
                  <a:ea typeface="Roboto"/>
                  <a:cs typeface="Roboto"/>
                  <a:sym typeface="Roboto"/>
                </a:rPr>
                <a:t>Rupesh Budhathoki</a:t>
              </a:r>
              <a:endParaRPr sz="1500">
                <a:solidFill>
                  <a:srgbClr val="FFFFFF"/>
                </a:solidFill>
                <a:latin typeface="Roboto"/>
                <a:ea typeface="Roboto"/>
                <a:cs typeface="Roboto"/>
                <a:sym typeface="Roboto"/>
              </a:endParaRPr>
            </a:p>
          </p:txBody>
        </p:sp>
      </p:grpSp>
      <p:grpSp>
        <p:nvGrpSpPr>
          <p:cNvPr id="437" name="Google Shape;437;p35"/>
          <p:cNvGrpSpPr/>
          <p:nvPr/>
        </p:nvGrpSpPr>
        <p:grpSpPr>
          <a:xfrm>
            <a:off x="1968234" y="2726587"/>
            <a:ext cx="5207616" cy="674425"/>
            <a:chOff x="2993597" y="3098513"/>
            <a:chExt cx="5207616" cy="674425"/>
          </a:xfrm>
        </p:grpSpPr>
        <p:sp>
          <p:nvSpPr>
            <p:cNvPr id="438" name="Google Shape;438;p35"/>
            <p:cNvSpPr/>
            <p:nvPr/>
          </p:nvSpPr>
          <p:spPr>
            <a:xfrm>
              <a:off x="5373412" y="3098513"/>
              <a:ext cx="2827800" cy="674400"/>
            </a:xfrm>
            <a:prstGeom prst="rect">
              <a:avLst/>
            </a:prstGeom>
            <a:solidFill>
              <a:srgbClr val="6C6DC0"/>
            </a:solid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Frontend Development</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Responsive Design</a:t>
              </a:r>
              <a:endParaRPr sz="10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1000">
                <a:solidFill>
                  <a:srgbClr val="FFFFFF"/>
                </a:solidFill>
                <a:latin typeface="Roboto"/>
                <a:ea typeface="Roboto"/>
                <a:cs typeface="Roboto"/>
                <a:sym typeface="Roboto"/>
              </a:endParaRPr>
            </a:p>
          </p:txBody>
        </p:sp>
        <p:sp>
          <p:nvSpPr>
            <p:cNvPr id="439" name="Google Shape;439;p35"/>
            <p:cNvSpPr/>
            <p:nvPr/>
          </p:nvSpPr>
          <p:spPr>
            <a:xfrm>
              <a:off x="2993598" y="3098525"/>
              <a:ext cx="2379900" cy="6744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2993597" y="3098538"/>
              <a:ext cx="674400" cy="674400"/>
            </a:xfrm>
            <a:prstGeom prst="rtTriangle">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a:off x="3667998" y="3098538"/>
              <a:ext cx="687600" cy="674400"/>
            </a:xfrm>
            <a:prstGeom prst="rtTriangle">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3242298" y="3098532"/>
              <a:ext cx="425700" cy="409200"/>
            </a:xfrm>
            <a:prstGeom prst="rect">
              <a:avLst/>
            </a:prstGeom>
            <a:solidFill>
              <a:srgbClr val="6C6DC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Roboto"/>
                  <a:ea typeface="Roboto"/>
                  <a:cs typeface="Roboto"/>
                  <a:sym typeface="Roboto"/>
                </a:rPr>
                <a:t>2</a:t>
              </a:r>
              <a:endParaRPr sz="1600">
                <a:solidFill>
                  <a:srgbClr val="FFFFFF"/>
                </a:solidFill>
                <a:latin typeface="Roboto"/>
                <a:ea typeface="Roboto"/>
                <a:cs typeface="Roboto"/>
                <a:sym typeface="Roboto"/>
              </a:endParaRPr>
            </a:p>
          </p:txBody>
        </p:sp>
        <p:sp>
          <p:nvSpPr>
            <p:cNvPr id="443" name="Google Shape;443;p35"/>
            <p:cNvSpPr/>
            <p:nvPr/>
          </p:nvSpPr>
          <p:spPr>
            <a:xfrm>
              <a:off x="3885325" y="3098525"/>
              <a:ext cx="1488600" cy="674400"/>
            </a:xfrm>
            <a:prstGeom prst="rect">
              <a:avLst/>
            </a:prstGeom>
            <a:solidFill>
              <a:srgbClr val="6C6DC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Roboto"/>
                  <a:ea typeface="Roboto"/>
                  <a:cs typeface="Roboto"/>
                  <a:sym typeface="Roboto"/>
                </a:rPr>
                <a:t>Apsara Bishwokarma</a:t>
              </a:r>
              <a:endParaRPr sz="1500">
                <a:solidFill>
                  <a:srgbClr val="FFFFFF"/>
                </a:solidFill>
                <a:latin typeface="Roboto"/>
                <a:ea typeface="Roboto"/>
                <a:cs typeface="Roboto"/>
                <a:sym typeface="Roboto"/>
              </a:endParaRPr>
            </a:p>
          </p:txBody>
        </p:sp>
      </p:grpSp>
      <p:grpSp>
        <p:nvGrpSpPr>
          <p:cNvPr id="444" name="Google Shape;444;p35"/>
          <p:cNvGrpSpPr/>
          <p:nvPr/>
        </p:nvGrpSpPr>
        <p:grpSpPr>
          <a:xfrm>
            <a:off x="1968234" y="3401012"/>
            <a:ext cx="5207616" cy="674425"/>
            <a:chOff x="2993597" y="3098513"/>
            <a:chExt cx="5207616" cy="674425"/>
          </a:xfrm>
        </p:grpSpPr>
        <p:sp>
          <p:nvSpPr>
            <p:cNvPr id="445" name="Google Shape;445;p35"/>
            <p:cNvSpPr/>
            <p:nvPr/>
          </p:nvSpPr>
          <p:spPr>
            <a:xfrm>
              <a:off x="5373412" y="3098513"/>
              <a:ext cx="2827800" cy="674400"/>
            </a:xfrm>
            <a:prstGeom prst="rect">
              <a:avLst/>
            </a:prstGeom>
            <a:solidFill>
              <a:srgbClr val="6C6DC0"/>
            </a:solid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AI development</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Reports generation</a:t>
              </a:r>
              <a:endParaRPr sz="1000">
                <a:solidFill>
                  <a:srgbClr val="FFFFFF"/>
                </a:solidFill>
                <a:latin typeface="Roboto"/>
                <a:ea typeface="Roboto"/>
                <a:cs typeface="Roboto"/>
                <a:sym typeface="Roboto"/>
              </a:endParaRPr>
            </a:p>
          </p:txBody>
        </p:sp>
        <p:sp>
          <p:nvSpPr>
            <p:cNvPr id="446" name="Google Shape;446;p35"/>
            <p:cNvSpPr/>
            <p:nvPr/>
          </p:nvSpPr>
          <p:spPr>
            <a:xfrm>
              <a:off x="2993598" y="3098525"/>
              <a:ext cx="2379900" cy="6744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2993597" y="3098538"/>
              <a:ext cx="674400" cy="674400"/>
            </a:xfrm>
            <a:prstGeom prst="rtTriangle">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3667998" y="3098538"/>
              <a:ext cx="687600" cy="674400"/>
            </a:xfrm>
            <a:prstGeom prst="rtTriangle">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3242298" y="3098532"/>
              <a:ext cx="425700" cy="409200"/>
            </a:xfrm>
            <a:prstGeom prst="rect">
              <a:avLst/>
            </a:prstGeom>
            <a:solidFill>
              <a:srgbClr val="6C6DC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Roboto"/>
                  <a:ea typeface="Roboto"/>
                  <a:cs typeface="Roboto"/>
                  <a:sym typeface="Roboto"/>
                </a:rPr>
                <a:t>3</a:t>
              </a:r>
              <a:endParaRPr sz="1600">
                <a:solidFill>
                  <a:srgbClr val="FFFFFF"/>
                </a:solidFill>
                <a:latin typeface="Roboto"/>
                <a:ea typeface="Roboto"/>
                <a:cs typeface="Roboto"/>
                <a:sym typeface="Roboto"/>
              </a:endParaRPr>
            </a:p>
          </p:txBody>
        </p:sp>
        <p:sp>
          <p:nvSpPr>
            <p:cNvPr id="450" name="Google Shape;450;p35"/>
            <p:cNvSpPr/>
            <p:nvPr/>
          </p:nvSpPr>
          <p:spPr>
            <a:xfrm>
              <a:off x="3885325" y="3098525"/>
              <a:ext cx="1488600" cy="674400"/>
            </a:xfrm>
            <a:prstGeom prst="rect">
              <a:avLst/>
            </a:prstGeom>
            <a:solidFill>
              <a:srgbClr val="6C6DC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Roboto"/>
                  <a:ea typeface="Roboto"/>
                  <a:cs typeface="Roboto"/>
                  <a:sym typeface="Roboto"/>
                </a:rPr>
                <a:t>Sampada Kharel</a:t>
              </a:r>
              <a:endParaRPr sz="1500">
                <a:solidFill>
                  <a:srgbClr val="FFFFFF"/>
                </a:solidFill>
                <a:latin typeface="Roboto"/>
                <a:ea typeface="Roboto"/>
                <a:cs typeface="Roboto"/>
                <a:sym typeface="Roboto"/>
              </a:endParaRPr>
            </a:p>
          </p:txBody>
        </p:sp>
      </p:grpSp>
      <p:grpSp>
        <p:nvGrpSpPr>
          <p:cNvPr id="451" name="Google Shape;451;p35"/>
          <p:cNvGrpSpPr/>
          <p:nvPr/>
        </p:nvGrpSpPr>
        <p:grpSpPr>
          <a:xfrm>
            <a:off x="1968159" y="4075437"/>
            <a:ext cx="5207616" cy="674425"/>
            <a:chOff x="2993597" y="3098513"/>
            <a:chExt cx="5207616" cy="674425"/>
          </a:xfrm>
        </p:grpSpPr>
        <p:sp>
          <p:nvSpPr>
            <p:cNvPr id="452" name="Google Shape;452;p35"/>
            <p:cNvSpPr/>
            <p:nvPr/>
          </p:nvSpPr>
          <p:spPr>
            <a:xfrm>
              <a:off x="5373412" y="3098513"/>
              <a:ext cx="2827800" cy="674400"/>
            </a:xfrm>
            <a:prstGeom prst="rect">
              <a:avLst/>
            </a:prstGeom>
            <a:solidFill>
              <a:srgbClr val="6C6DC0"/>
            </a:solid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Backend Development</a:t>
              </a:r>
              <a:endParaRPr sz="1000">
                <a:solidFill>
                  <a:srgbClr val="FFFFFF"/>
                </a:solidFill>
                <a:latin typeface="Roboto"/>
                <a:ea typeface="Roboto"/>
                <a:cs typeface="Roboto"/>
                <a:sym typeface="Roboto"/>
              </a:endParaRPr>
            </a:p>
            <a:p>
              <a:pPr indent="-292100" lvl="0" marL="457200" rtl="0" algn="l">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Database Design and Implementation</a:t>
              </a:r>
              <a:endParaRPr sz="1000">
                <a:solidFill>
                  <a:srgbClr val="FFFFFF"/>
                </a:solidFill>
                <a:latin typeface="Roboto"/>
                <a:ea typeface="Roboto"/>
                <a:cs typeface="Roboto"/>
                <a:sym typeface="Roboto"/>
              </a:endParaRPr>
            </a:p>
          </p:txBody>
        </p:sp>
        <p:sp>
          <p:nvSpPr>
            <p:cNvPr id="453" name="Google Shape;453;p35"/>
            <p:cNvSpPr/>
            <p:nvPr/>
          </p:nvSpPr>
          <p:spPr>
            <a:xfrm>
              <a:off x="2993598" y="3098525"/>
              <a:ext cx="2379900" cy="674400"/>
            </a:xfrm>
            <a:prstGeom prst="rect">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2993597" y="3098538"/>
              <a:ext cx="674400" cy="674400"/>
            </a:xfrm>
            <a:prstGeom prst="rtTriangle">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3667998" y="3098538"/>
              <a:ext cx="687600" cy="674400"/>
            </a:xfrm>
            <a:prstGeom prst="rtTriangle">
              <a:avLst/>
            </a:prstGeom>
            <a:solidFill>
              <a:srgbClr val="6C6D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3242298" y="3098532"/>
              <a:ext cx="425700" cy="409200"/>
            </a:xfrm>
            <a:prstGeom prst="rect">
              <a:avLst/>
            </a:prstGeom>
            <a:solidFill>
              <a:srgbClr val="6C6DC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GB" sz="1600">
                  <a:solidFill>
                    <a:srgbClr val="FFFFFF"/>
                  </a:solidFill>
                  <a:latin typeface="Roboto"/>
                  <a:ea typeface="Roboto"/>
                  <a:cs typeface="Roboto"/>
                  <a:sym typeface="Roboto"/>
                </a:rPr>
                <a:t>4</a:t>
              </a:r>
              <a:endParaRPr sz="1600">
                <a:solidFill>
                  <a:srgbClr val="FFFFFF"/>
                </a:solidFill>
                <a:latin typeface="Roboto"/>
                <a:ea typeface="Roboto"/>
                <a:cs typeface="Roboto"/>
                <a:sym typeface="Roboto"/>
              </a:endParaRPr>
            </a:p>
          </p:txBody>
        </p:sp>
        <p:sp>
          <p:nvSpPr>
            <p:cNvPr id="457" name="Google Shape;457;p35"/>
            <p:cNvSpPr/>
            <p:nvPr/>
          </p:nvSpPr>
          <p:spPr>
            <a:xfrm>
              <a:off x="3885325" y="3098525"/>
              <a:ext cx="1488600" cy="674400"/>
            </a:xfrm>
            <a:prstGeom prst="rect">
              <a:avLst/>
            </a:prstGeom>
            <a:solidFill>
              <a:srgbClr val="6C6DC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FFFFFF"/>
                  </a:solidFill>
                  <a:latin typeface="Roboto"/>
                  <a:ea typeface="Roboto"/>
                  <a:cs typeface="Roboto"/>
                  <a:sym typeface="Roboto"/>
                </a:rPr>
                <a:t>Sudarshan Kshettri</a:t>
              </a:r>
              <a:endParaRPr sz="1500">
                <a:solidFill>
                  <a:srgbClr val="FFFFFF"/>
                </a:solidFill>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6"/>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a:t>
            </a:r>
            <a:endParaRPr b="0"/>
          </a:p>
        </p:txBody>
      </p:sp>
      <p:sp>
        <p:nvSpPr>
          <p:cNvPr id="463" name="Google Shape;463;p36"/>
          <p:cNvSpPr txBox="1"/>
          <p:nvPr>
            <p:ph idx="1" type="body"/>
          </p:nvPr>
        </p:nvSpPr>
        <p:spPr>
          <a:xfrm>
            <a:off x="721250" y="1965150"/>
            <a:ext cx="22077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Our team consists of four dedicated individuals with diverse skill sets and roles</a:t>
            </a:r>
            <a:endParaRPr sz="1100"/>
          </a:p>
        </p:txBody>
      </p:sp>
      <p:grpSp>
        <p:nvGrpSpPr>
          <p:cNvPr id="464" name="Google Shape;464;p36"/>
          <p:cNvGrpSpPr/>
          <p:nvPr/>
        </p:nvGrpSpPr>
        <p:grpSpPr>
          <a:xfrm>
            <a:off x="2928950" y="1647675"/>
            <a:ext cx="1526986" cy="2518576"/>
            <a:chOff x="2928950" y="1647675"/>
            <a:chExt cx="1526986" cy="2518576"/>
          </a:xfrm>
        </p:grpSpPr>
        <p:pic>
          <p:nvPicPr>
            <p:cNvPr id="465" name="Google Shape;465;p36"/>
            <p:cNvPicPr preferRelativeResize="0"/>
            <p:nvPr/>
          </p:nvPicPr>
          <p:blipFill rotWithShape="1">
            <a:blip r:embed="rId3">
              <a:alphaModFix/>
            </a:blip>
            <a:srcRect b="0" l="19685" r="19685" t="0"/>
            <a:stretch/>
          </p:blipFill>
          <p:spPr>
            <a:xfrm>
              <a:off x="2928950" y="1647675"/>
              <a:ext cx="1526986" cy="2518576"/>
            </a:xfrm>
            <a:prstGeom prst="rect">
              <a:avLst/>
            </a:prstGeom>
            <a:noFill/>
            <a:ln>
              <a:noFill/>
            </a:ln>
          </p:spPr>
        </p:pic>
        <p:sp>
          <p:nvSpPr>
            <p:cNvPr id="466" name="Google Shape;466;p36"/>
            <p:cNvSpPr txBox="1"/>
            <p:nvPr/>
          </p:nvSpPr>
          <p:spPr>
            <a:xfrm>
              <a:off x="2990433" y="3652545"/>
              <a:ext cx="1174200" cy="1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PROJECT MANAGER</a:t>
              </a:r>
              <a:endParaRPr b="1" sz="600">
                <a:solidFill>
                  <a:srgbClr val="FFFFFF"/>
                </a:solidFill>
              </a:endParaRPr>
            </a:p>
          </p:txBody>
        </p:sp>
        <p:sp>
          <p:nvSpPr>
            <p:cNvPr id="467" name="Google Shape;467;p36"/>
            <p:cNvSpPr txBox="1"/>
            <p:nvPr/>
          </p:nvSpPr>
          <p:spPr>
            <a:xfrm>
              <a:off x="2990433" y="3790751"/>
              <a:ext cx="11742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Rupesh</a:t>
              </a:r>
              <a:endParaRPr>
                <a:solidFill>
                  <a:srgbClr val="FFFFFF"/>
                </a:solidFill>
              </a:endParaRPr>
            </a:p>
          </p:txBody>
        </p:sp>
      </p:grpSp>
      <p:pic>
        <p:nvPicPr>
          <p:cNvPr id="468" name="Google Shape;468;p36"/>
          <p:cNvPicPr preferRelativeResize="0"/>
          <p:nvPr/>
        </p:nvPicPr>
        <p:blipFill rotWithShape="1">
          <a:blip r:embed="rId4">
            <a:alphaModFix/>
          </a:blip>
          <a:srcRect b="0" l="19750" r="19756" t="0"/>
          <a:stretch/>
        </p:blipFill>
        <p:spPr>
          <a:xfrm>
            <a:off x="4491097" y="1647675"/>
            <a:ext cx="1523551" cy="2518577"/>
          </a:xfrm>
          <a:prstGeom prst="rect">
            <a:avLst/>
          </a:prstGeom>
          <a:noFill/>
          <a:ln>
            <a:noFill/>
          </a:ln>
        </p:spPr>
      </p:pic>
      <p:sp>
        <p:nvSpPr>
          <p:cNvPr id="469" name="Google Shape;469;p36"/>
          <p:cNvSpPr txBox="1"/>
          <p:nvPr/>
        </p:nvSpPr>
        <p:spPr>
          <a:xfrm>
            <a:off x="4555557" y="3652545"/>
            <a:ext cx="1174200" cy="1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FRONTEND DEVELOPER</a:t>
            </a:r>
            <a:endParaRPr b="1" sz="600">
              <a:solidFill>
                <a:srgbClr val="FFFFFF"/>
              </a:solidFill>
            </a:endParaRPr>
          </a:p>
        </p:txBody>
      </p:sp>
      <p:sp>
        <p:nvSpPr>
          <p:cNvPr id="470" name="Google Shape;470;p36"/>
          <p:cNvSpPr txBox="1"/>
          <p:nvPr/>
        </p:nvSpPr>
        <p:spPr>
          <a:xfrm>
            <a:off x="4555557" y="3790751"/>
            <a:ext cx="11742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Apsara</a:t>
            </a:r>
            <a:endParaRPr>
              <a:solidFill>
                <a:srgbClr val="FFFFFF"/>
              </a:solidFill>
            </a:endParaRPr>
          </a:p>
        </p:txBody>
      </p:sp>
      <p:pic>
        <p:nvPicPr>
          <p:cNvPr id="471" name="Google Shape;471;p36"/>
          <p:cNvPicPr preferRelativeResize="0"/>
          <p:nvPr/>
        </p:nvPicPr>
        <p:blipFill rotWithShape="1">
          <a:blip r:embed="rId5">
            <a:alphaModFix/>
          </a:blip>
          <a:srcRect b="0" l="19750" r="19756" t="0"/>
          <a:stretch/>
        </p:blipFill>
        <p:spPr>
          <a:xfrm>
            <a:off x="6053225" y="1647675"/>
            <a:ext cx="1523548" cy="2518574"/>
          </a:xfrm>
          <a:prstGeom prst="rect">
            <a:avLst/>
          </a:prstGeom>
          <a:noFill/>
          <a:ln>
            <a:noFill/>
          </a:ln>
        </p:spPr>
      </p:pic>
      <p:sp>
        <p:nvSpPr>
          <p:cNvPr id="472" name="Google Shape;472;p36"/>
          <p:cNvSpPr txBox="1"/>
          <p:nvPr/>
        </p:nvSpPr>
        <p:spPr>
          <a:xfrm>
            <a:off x="6116934" y="3652545"/>
            <a:ext cx="1174200" cy="1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AI DEVELOPER</a:t>
            </a:r>
            <a:endParaRPr b="1" sz="600">
              <a:solidFill>
                <a:srgbClr val="FFFFFF"/>
              </a:solidFill>
            </a:endParaRPr>
          </a:p>
        </p:txBody>
      </p:sp>
      <p:sp>
        <p:nvSpPr>
          <p:cNvPr id="473" name="Google Shape;473;p36"/>
          <p:cNvSpPr txBox="1"/>
          <p:nvPr/>
        </p:nvSpPr>
        <p:spPr>
          <a:xfrm>
            <a:off x="6116953" y="3790751"/>
            <a:ext cx="11742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Sampada</a:t>
            </a:r>
            <a:endParaRPr>
              <a:solidFill>
                <a:srgbClr val="FFFFFF"/>
              </a:solidFill>
            </a:endParaRPr>
          </a:p>
        </p:txBody>
      </p:sp>
      <p:sp>
        <p:nvSpPr>
          <p:cNvPr id="474" name="Google Shape;474;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475" name="Google Shape;475;p36"/>
          <p:cNvPicPr preferRelativeResize="0"/>
          <p:nvPr/>
        </p:nvPicPr>
        <p:blipFill rotWithShape="1">
          <a:blip r:embed="rId6">
            <a:alphaModFix/>
          </a:blip>
          <a:srcRect b="10202" l="42665" r="29843" t="44353"/>
          <a:stretch/>
        </p:blipFill>
        <p:spPr>
          <a:xfrm>
            <a:off x="7615350" y="1647675"/>
            <a:ext cx="1523551" cy="2518576"/>
          </a:xfrm>
          <a:prstGeom prst="rect">
            <a:avLst/>
          </a:prstGeom>
          <a:noFill/>
          <a:ln>
            <a:noFill/>
          </a:ln>
        </p:spPr>
      </p:pic>
      <p:sp>
        <p:nvSpPr>
          <p:cNvPr id="476" name="Google Shape;476;p36"/>
          <p:cNvSpPr txBox="1"/>
          <p:nvPr/>
        </p:nvSpPr>
        <p:spPr>
          <a:xfrm>
            <a:off x="7679059" y="3652545"/>
            <a:ext cx="1174200" cy="1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BACKEND DEVELOPER</a:t>
            </a:r>
            <a:endParaRPr b="1" sz="600">
              <a:solidFill>
                <a:srgbClr val="FFFFFF"/>
              </a:solidFill>
            </a:endParaRPr>
          </a:p>
        </p:txBody>
      </p:sp>
      <p:sp>
        <p:nvSpPr>
          <p:cNvPr id="477" name="Google Shape;477;p36"/>
          <p:cNvSpPr txBox="1"/>
          <p:nvPr/>
        </p:nvSpPr>
        <p:spPr>
          <a:xfrm>
            <a:off x="7679078" y="3790751"/>
            <a:ext cx="1174200" cy="3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Sudarshan</a:t>
            </a:r>
            <a:endParaRPr>
              <a:solidFill>
                <a:srgbClr val="FFFFFF"/>
              </a:solidFill>
            </a:endParaRPr>
          </a:p>
        </p:txBody>
      </p:sp>
      <p:sp>
        <p:nvSpPr>
          <p:cNvPr id="478" name="Google Shape;478;p36"/>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C6DC0"/>
        </a:solidFill>
      </p:bgPr>
    </p:bg>
    <p:spTree>
      <p:nvGrpSpPr>
        <p:cNvPr id="192" name="Shape 192"/>
        <p:cNvGrpSpPr/>
        <p:nvPr/>
      </p:nvGrpSpPr>
      <p:grpSpPr>
        <a:xfrm>
          <a:off x="0" y="0"/>
          <a:ext cx="0" cy="0"/>
          <a:chOff x="0" y="0"/>
          <a:chExt cx="0" cy="0"/>
        </a:xfrm>
      </p:grpSpPr>
      <p:sp>
        <p:nvSpPr>
          <p:cNvPr id="193" name="Google Shape;193;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TOC</a:t>
            </a:r>
            <a:endParaRPr sz="1800"/>
          </a:p>
        </p:txBody>
      </p:sp>
      <p:sp>
        <p:nvSpPr>
          <p:cNvPr id="194" name="Google Shape;194;p19"/>
          <p:cNvSpPr txBox="1"/>
          <p:nvPr/>
        </p:nvSpPr>
        <p:spPr>
          <a:xfrm>
            <a:off x="1308138" y="311386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Motivation</a:t>
            </a:r>
            <a:endParaRPr>
              <a:solidFill>
                <a:srgbClr val="FFFFFF"/>
              </a:solidFill>
              <a:latin typeface="Raleway"/>
              <a:ea typeface="Raleway"/>
              <a:cs typeface="Raleway"/>
              <a:sym typeface="Raleway"/>
            </a:endParaRPr>
          </a:p>
        </p:txBody>
      </p:sp>
      <p:sp>
        <p:nvSpPr>
          <p:cNvPr id="195" name="Google Shape;195;p19"/>
          <p:cNvSpPr txBox="1"/>
          <p:nvPr/>
        </p:nvSpPr>
        <p:spPr>
          <a:xfrm>
            <a:off x="1308138" y="351556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Objectives</a:t>
            </a:r>
            <a:endParaRPr>
              <a:solidFill>
                <a:srgbClr val="FFFFFF"/>
              </a:solidFill>
              <a:latin typeface="Raleway"/>
              <a:ea typeface="Raleway"/>
              <a:cs typeface="Raleway"/>
              <a:sym typeface="Raleway"/>
            </a:endParaRPr>
          </a:p>
        </p:txBody>
      </p:sp>
      <p:sp>
        <p:nvSpPr>
          <p:cNvPr id="196" name="Google Shape;196;p19"/>
          <p:cNvSpPr txBox="1"/>
          <p:nvPr/>
        </p:nvSpPr>
        <p:spPr>
          <a:xfrm>
            <a:off x="2855524" y="2344950"/>
            <a:ext cx="1852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aleway"/>
                <a:ea typeface="Raleway"/>
                <a:cs typeface="Raleway"/>
                <a:sym typeface="Raleway"/>
              </a:rPr>
              <a:t>Literature Review</a:t>
            </a:r>
            <a:endParaRPr b="1">
              <a:solidFill>
                <a:srgbClr val="FFFFFF"/>
              </a:solidFill>
              <a:latin typeface="Raleway"/>
              <a:ea typeface="Raleway"/>
              <a:cs typeface="Raleway"/>
              <a:sym typeface="Raleway"/>
            </a:endParaRPr>
          </a:p>
        </p:txBody>
      </p:sp>
      <p:sp>
        <p:nvSpPr>
          <p:cNvPr id="197" name="Google Shape;197;p19"/>
          <p:cNvSpPr txBox="1"/>
          <p:nvPr/>
        </p:nvSpPr>
        <p:spPr>
          <a:xfrm>
            <a:off x="2855532" y="274664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Fareclock</a:t>
            </a:r>
            <a:endParaRPr>
              <a:solidFill>
                <a:srgbClr val="FFFFFF"/>
              </a:solidFill>
              <a:latin typeface="Raleway"/>
              <a:ea typeface="Raleway"/>
              <a:cs typeface="Raleway"/>
              <a:sym typeface="Raleway"/>
            </a:endParaRPr>
          </a:p>
        </p:txBody>
      </p:sp>
      <p:sp>
        <p:nvSpPr>
          <p:cNvPr id="198" name="Google Shape;198;p19"/>
          <p:cNvSpPr txBox="1"/>
          <p:nvPr/>
        </p:nvSpPr>
        <p:spPr>
          <a:xfrm>
            <a:off x="2855532" y="314834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LMS (Moodle)</a:t>
            </a:r>
            <a:endParaRPr>
              <a:solidFill>
                <a:srgbClr val="FFFFFF"/>
              </a:solidFill>
              <a:latin typeface="Raleway"/>
              <a:ea typeface="Raleway"/>
              <a:cs typeface="Raleway"/>
              <a:sym typeface="Raleway"/>
            </a:endParaRPr>
          </a:p>
        </p:txBody>
      </p:sp>
      <p:sp>
        <p:nvSpPr>
          <p:cNvPr id="199" name="Google Shape;199;p19"/>
          <p:cNvSpPr txBox="1"/>
          <p:nvPr/>
        </p:nvSpPr>
        <p:spPr>
          <a:xfrm>
            <a:off x="6424510" y="2737394"/>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Deliverables</a:t>
            </a:r>
            <a:endParaRPr>
              <a:solidFill>
                <a:srgbClr val="FFFFFF"/>
              </a:solidFill>
              <a:latin typeface="Raleway"/>
              <a:ea typeface="Raleway"/>
              <a:cs typeface="Raleway"/>
              <a:sym typeface="Raleway"/>
            </a:endParaRPr>
          </a:p>
        </p:txBody>
      </p:sp>
      <p:sp>
        <p:nvSpPr>
          <p:cNvPr id="200" name="Google Shape;200;p19"/>
          <p:cNvSpPr txBox="1"/>
          <p:nvPr/>
        </p:nvSpPr>
        <p:spPr>
          <a:xfrm>
            <a:off x="6424492" y="3139100"/>
            <a:ext cx="228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Task Division </a:t>
            </a:r>
            <a:endParaRPr>
              <a:solidFill>
                <a:srgbClr val="FFFFFF"/>
              </a:solidFill>
              <a:latin typeface="Raleway"/>
              <a:ea typeface="Raleway"/>
              <a:cs typeface="Raleway"/>
              <a:sym typeface="Raleway"/>
            </a:endParaRPr>
          </a:p>
        </p:txBody>
      </p:sp>
      <p:sp>
        <p:nvSpPr>
          <p:cNvPr id="201" name="Google Shape;20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400"/>
              <a:t>‹#›</a:t>
            </a:fld>
            <a:endParaRPr sz="1400"/>
          </a:p>
        </p:txBody>
      </p:sp>
      <p:sp>
        <p:nvSpPr>
          <p:cNvPr id="202" name="Google Shape;202;p19"/>
          <p:cNvSpPr txBox="1"/>
          <p:nvPr/>
        </p:nvSpPr>
        <p:spPr>
          <a:xfrm>
            <a:off x="1308138" y="2726432"/>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Overview</a:t>
            </a:r>
            <a:endParaRPr>
              <a:solidFill>
                <a:srgbClr val="FFFFFF"/>
              </a:solidFill>
              <a:latin typeface="Raleway"/>
              <a:ea typeface="Raleway"/>
              <a:cs typeface="Raleway"/>
              <a:sym typeface="Raleway"/>
            </a:endParaRPr>
          </a:p>
        </p:txBody>
      </p:sp>
      <p:sp>
        <p:nvSpPr>
          <p:cNvPr id="203" name="Google Shape;203;p19"/>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19"/>
          <p:cNvSpPr txBox="1"/>
          <p:nvPr/>
        </p:nvSpPr>
        <p:spPr>
          <a:xfrm>
            <a:off x="1308138" y="2344957"/>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aleway"/>
                <a:ea typeface="Raleway"/>
                <a:cs typeface="Raleway"/>
                <a:sym typeface="Raleway"/>
              </a:rPr>
              <a:t>Introduction</a:t>
            </a:r>
            <a:endParaRPr b="1">
              <a:solidFill>
                <a:srgbClr val="FFFFFF"/>
              </a:solidFill>
              <a:latin typeface="Raleway"/>
              <a:ea typeface="Raleway"/>
              <a:cs typeface="Raleway"/>
              <a:sym typeface="Raleway"/>
            </a:endParaRPr>
          </a:p>
        </p:txBody>
      </p:sp>
      <p:sp>
        <p:nvSpPr>
          <p:cNvPr id="205" name="Google Shape;205;p19"/>
          <p:cNvSpPr txBox="1"/>
          <p:nvPr/>
        </p:nvSpPr>
        <p:spPr>
          <a:xfrm>
            <a:off x="4571988" y="311386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Architecture</a:t>
            </a:r>
            <a:endParaRPr>
              <a:solidFill>
                <a:srgbClr val="FFFFFF"/>
              </a:solidFill>
              <a:latin typeface="Raleway"/>
              <a:ea typeface="Raleway"/>
              <a:cs typeface="Raleway"/>
              <a:sym typeface="Raleway"/>
            </a:endParaRPr>
          </a:p>
        </p:txBody>
      </p:sp>
      <p:sp>
        <p:nvSpPr>
          <p:cNvPr id="206" name="Google Shape;206;p19"/>
          <p:cNvSpPr txBox="1"/>
          <p:nvPr/>
        </p:nvSpPr>
        <p:spPr>
          <a:xfrm>
            <a:off x="4572002" y="3515575"/>
            <a:ext cx="1852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System</a:t>
            </a:r>
            <a:r>
              <a:rPr lang="en-GB">
                <a:solidFill>
                  <a:srgbClr val="FFFFFF"/>
                </a:solidFill>
                <a:latin typeface="Raleway"/>
                <a:ea typeface="Raleway"/>
                <a:cs typeface="Raleway"/>
                <a:sym typeface="Raleway"/>
              </a:rPr>
              <a:t> Designs</a:t>
            </a:r>
            <a:endParaRPr>
              <a:solidFill>
                <a:srgbClr val="FFFFFF"/>
              </a:solidFill>
              <a:latin typeface="Raleway"/>
              <a:ea typeface="Raleway"/>
              <a:cs typeface="Raleway"/>
              <a:sym typeface="Raleway"/>
            </a:endParaRPr>
          </a:p>
        </p:txBody>
      </p:sp>
      <p:sp>
        <p:nvSpPr>
          <p:cNvPr id="207" name="Google Shape;207;p19"/>
          <p:cNvSpPr txBox="1"/>
          <p:nvPr/>
        </p:nvSpPr>
        <p:spPr>
          <a:xfrm>
            <a:off x="4571988" y="2726432"/>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SDLC</a:t>
            </a:r>
            <a:endParaRPr>
              <a:solidFill>
                <a:srgbClr val="FFFFFF"/>
              </a:solidFill>
              <a:latin typeface="Raleway"/>
              <a:ea typeface="Raleway"/>
              <a:cs typeface="Raleway"/>
              <a:sym typeface="Raleway"/>
            </a:endParaRPr>
          </a:p>
        </p:txBody>
      </p:sp>
      <p:sp>
        <p:nvSpPr>
          <p:cNvPr id="208" name="Google Shape;208;p19"/>
          <p:cNvSpPr txBox="1"/>
          <p:nvPr/>
        </p:nvSpPr>
        <p:spPr>
          <a:xfrm>
            <a:off x="4571988" y="2344957"/>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aleway"/>
                <a:ea typeface="Raleway"/>
                <a:cs typeface="Raleway"/>
                <a:sym typeface="Raleway"/>
              </a:rPr>
              <a:t>Methodology</a:t>
            </a:r>
            <a:endParaRPr b="1">
              <a:solidFill>
                <a:srgbClr val="FFFFFF"/>
              </a:solidFill>
              <a:latin typeface="Raleway"/>
              <a:ea typeface="Raleway"/>
              <a:cs typeface="Raleway"/>
              <a:sym typeface="Raleway"/>
            </a:endParaRPr>
          </a:p>
        </p:txBody>
      </p:sp>
      <p:sp>
        <p:nvSpPr>
          <p:cNvPr id="209" name="Google Shape;209;p19"/>
          <p:cNvSpPr txBox="1"/>
          <p:nvPr/>
        </p:nvSpPr>
        <p:spPr>
          <a:xfrm>
            <a:off x="4572002" y="3917275"/>
            <a:ext cx="1852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Technology</a:t>
            </a:r>
            <a:endParaRPr>
              <a:solidFill>
                <a:srgbClr val="FFFFFF"/>
              </a:solidFill>
              <a:latin typeface="Raleway"/>
              <a:ea typeface="Raleway"/>
              <a:cs typeface="Raleway"/>
              <a:sym typeface="Raleway"/>
            </a:endParaRPr>
          </a:p>
        </p:txBody>
      </p:sp>
      <p:sp>
        <p:nvSpPr>
          <p:cNvPr id="210" name="Google Shape;210;p19"/>
          <p:cNvSpPr txBox="1"/>
          <p:nvPr/>
        </p:nvSpPr>
        <p:spPr>
          <a:xfrm>
            <a:off x="6424492" y="3540800"/>
            <a:ext cx="228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Time Schedule</a:t>
            </a:r>
            <a:endParaRPr>
              <a:solidFill>
                <a:srgbClr val="FFFFFF"/>
              </a:solidFill>
              <a:latin typeface="Raleway"/>
              <a:ea typeface="Raleway"/>
              <a:cs typeface="Raleway"/>
              <a:sym typeface="Raleway"/>
            </a:endParaRPr>
          </a:p>
        </p:txBody>
      </p:sp>
      <p:sp>
        <p:nvSpPr>
          <p:cNvPr id="211" name="Google Shape;211;p19"/>
          <p:cNvSpPr txBox="1"/>
          <p:nvPr/>
        </p:nvSpPr>
        <p:spPr>
          <a:xfrm>
            <a:off x="6424496" y="2360925"/>
            <a:ext cx="1704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Face Recognition</a:t>
            </a:r>
            <a:endParaRPr>
              <a:solidFill>
                <a:srgbClr val="FFFFFF"/>
              </a:solidFill>
              <a:latin typeface="Raleway"/>
              <a:ea typeface="Raleway"/>
              <a:cs typeface="Raleway"/>
              <a:sym typeface="Raleway"/>
            </a:endParaRPr>
          </a:p>
        </p:txBody>
      </p:sp>
      <p:sp>
        <p:nvSpPr>
          <p:cNvPr id="212" name="Google Shape;212;p19"/>
          <p:cNvSpPr txBox="1"/>
          <p:nvPr/>
        </p:nvSpPr>
        <p:spPr>
          <a:xfrm>
            <a:off x="2855532" y="355004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aleway"/>
                <a:ea typeface="Raleway"/>
                <a:cs typeface="Raleway"/>
                <a:sym typeface="Raleway"/>
              </a:rPr>
              <a:t>Why us?</a:t>
            </a:r>
            <a:endParaRPr>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7"/>
          <p:cNvSpPr txBox="1"/>
          <p:nvPr>
            <p:ph type="title"/>
          </p:nvPr>
        </p:nvSpPr>
        <p:spPr>
          <a:xfrm>
            <a:off x="721225" y="1326050"/>
            <a:ext cx="6080700" cy="8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t>References</a:t>
            </a:r>
            <a:endParaRPr/>
          </a:p>
        </p:txBody>
      </p:sp>
      <p:sp>
        <p:nvSpPr>
          <p:cNvPr id="484" name="Google Shape;484;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485" name="Google Shape;485;p37"/>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6" name="Google Shape;486;p37"/>
          <p:cNvSpPr txBox="1"/>
          <p:nvPr>
            <p:ph idx="1" type="body"/>
          </p:nvPr>
        </p:nvSpPr>
        <p:spPr>
          <a:xfrm>
            <a:off x="721250" y="1965150"/>
            <a:ext cx="7815000" cy="220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t>[1] Fareclock, </a:t>
            </a:r>
            <a:r>
              <a:rPr lang="en-GB" sz="1100" u="sng">
                <a:solidFill>
                  <a:schemeClr val="hlink"/>
                </a:solidFill>
                <a:hlinkClick r:id="rId3"/>
              </a:rPr>
              <a:t>https://www.fareclock.com/</a:t>
            </a:r>
            <a:r>
              <a:rPr lang="en-GB" sz="1100"/>
              <a:t>. </a:t>
            </a:r>
            <a:endParaRPr sz="1100"/>
          </a:p>
          <a:p>
            <a:pPr indent="0" lvl="0" marL="0" rtl="0" algn="l">
              <a:lnSpc>
                <a:spcPct val="115000"/>
              </a:lnSpc>
              <a:spcBef>
                <a:spcPts val="0"/>
              </a:spcBef>
              <a:spcAft>
                <a:spcPts val="0"/>
              </a:spcAft>
              <a:buNone/>
            </a:pPr>
            <a:r>
              <a:rPr lang="en-GB" sz="1100"/>
              <a:t>[2] Moodle, Attendance, </a:t>
            </a:r>
            <a:r>
              <a:rPr lang="en-GB" sz="1100" u="sng">
                <a:solidFill>
                  <a:schemeClr val="hlink"/>
                </a:solidFill>
                <a:hlinkClick r:id="rId4"/>
              </a:rPr>
              <a:t>https://moodle.org/plugins/mod_attendance</a:t>
            </a:r>
            <a:r>
              <a:rPr lang="en-GB" sz="1100"/>
              <a:t>. </a:t>
            </a:r>
            <a:endParaRPr sz="1100"/>
          </a:p>
          <a:p>
            <a:pPr indent="0" lvl="0" marL="0" rtl="0" algn="l">
              <a:lnSpc>
                <a:spcPct val="115000"/>
              </a:lnSpc>
              <a:spcBef>
                <a:spcPts val="0"/>
              </a:spcBef>
              <a:spcAft>
                <a:spcPts val="0"/>
              </a:spcAft>
              <a:buNone/>
            </a:pPr>
            <a:r>
              <a:rPr lang="en-GB" sz="1100"/>
              <a:t>[3] </a:t>
            </a:r>
            <a:r>
              <a:rPr lang="en-GB" sz="1100"/>
              <a:t>B. Lutkevich, “Definition: Waterfall model,” TechTarget, 2022. [Online]. Available: </a:t>
            </a:r>
            <a:r>
              <a:rPr lang="en-GB" sz="1100" u="sng">
                <a:solidFill>
                  <a:schemeClr val="hlink"/>
                </a:solidFill>
                <a:hlinkClick r:id="rId5"/>
              </a:rPr>
              <a:t>https://www.techtarget.com/searchsoftwarequality/definition/waterfall-model#:~:text=The%20waterfall%20model%20is%20a,the%20edge%20of%20a%20cliff</a:t>
            </a:r>
            <a:r>
              <a:rPr lang="en-GB" sz="1100"/>
              <a:t>. </a:t>
            </a:r>
            <a:endParaRPr sz="1100"/>
          </a:p>
          <a:p>
            <a:pPr indent="0" lvl="0" marL="0" rtl="0" algn="l">
              <a:lnSpc>
                <a:spcPct val="115000"/>
              </a:lnSpc>
              <a:spcBef>
                <a:spcPts val="0"/>
              </a:spcBef>
              <a:spcAft>
                <a:spcPts val="0"/>
              </a:spcAft>
              <a:buNone/>
            </a:pPr>
            <a:r>
              <a:rPr lang="en-GB" sz="1100"/>
              <a:t>[4] Rosebrock, A. (2018, June 18). Face recognition with OpenCV, Python, and deep learning. PyImageSearch. </a:t>
            </a:r>
            <a:r>
              <a:rPr lang="en-GB" sz="1100" u="sng">
                <a:solidFill>
                  <a:schemeClr val="hlink"/>
                </a:solidFill>
                <a:hlinkClick r:id="rId6"/>
              </a:rPr>
              <a:t>https://www.pyimagesearch.com/2018/06/18/face-recognition-with-opencv-python-and-deep-learning/</a:t>
            </a:r>
            <a:r>
              <a:rPr lang="en-GB" sz="1100"/>
              <a:t>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sp>
        <p:nvSpPr>
          <p:cNvPr id="492" name="Google Shape;492;p38"/>
          <p:cNvSpPr txBox="1"/>
          <p:nvPr>
            <p:ph idx="4294967295"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chemeClr val="lt1"/>
                </a:solidFill>
              </a:rPr>
              <a:t>Thank you for your time!!!</a:t>
            </a:r>
            <a:endParaRPr>
              <a:solidFill>
                <a:schemeClr val="lt1"/>
              </a:solidFill>
            </a:endParaRPr>
          </a:p>
        </p:txBody>
      </p:sp>
      <p:sp>
        <p:nvSpPr>
          <p:cNvPr id="493" name="Google Shape;493;p38"/>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94" name="Google Shape;494;p38"/>
          <p:cNvPicPr preferRelativeResize="0"/>
          <p:nvPr/>
        </p:nvPicPr>
        <p:blipFill>
          <a:blip r:embed="rId3">
            <a:alphaModFix/>
          </a:blip>
          <a:stretch>
            <a:fillRect/>
          </a:stretch>
        </p:blipFill>
        <p:spPr>
          <a:xfrm>
            <a:off x="1550704" y="1983350"/>
            <a:ext cx="5612332" cy="3160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18" name="Google Shape;218;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t>"Presence" is an automated attendance system designed for college classrooms.  It uses facial recognition technology to track student entry and exit, eliminating the need for manual attendance taking. It  provides valuable data insights to help educators analyze attendance patterns and make informed decisions for better student engagement and success.</a:t>
            </a:r>
            <a:endParaRPr sz="1400"/>
          </a:p>
          <a:p>
            <a:pPr indent="0" lvl="0" marL="457200" rtl="0" algn="l">
              <a:lnSpc>
                <a:spcPct val="115000"/>
              </a:lnSpc>
              <a:spcBef>
                <a:spcPts val="0"/>
              </a:spcBef>
              <a:spcAft>
                <a:spcPts val="0"/>
              </a:spcAft>
              <a:buNone/>
            </a:pPr>
            <a:r>
              <a:t/>
            </a:r>
            <a:endParaRPr sz="1400"/>
          </a:p>
        </p:txBody>
      </p:sp>
      <p:sp>
        <p:nvSpPr>
          <p:cNvPr id="219" name="Google Shape;219;p20"/>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Introduction</a:t>
            </a:r>
            <a:endParaRPr/>
          </a:p>
        </p:txBody>
      </p:sp>
      <p:sp>
        <p:nvSpPr>
          <p:cNvPr id="220" name="Google Shape;220;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1"/>
          <p:cNvPicPr preferRelativeResize="0"/>
          <p:nvPr/>
        </p:nvPicPr>
        <p:blipFill rotWithShape="1">
          <a:blip r:embed="rId3">
            <a:alphaModFix/>
          </a:blip>
          <a:srcRect b="40719" l="0" r="0" t="37387"/>
          <a:stretch/>
        </p:blipFill>
        <p:spPr>
          <a:xfrm>
            <a:off x="0" y="4367948"/>
            <a:ext cx="9144000" cy="1051799"/>
          </a:xfrm>
          <a:prstGeom prst="rect">
            <a:avLst/>
          </a:prstGeom>
          <a:noFill/>
          <a:ln>
            <a:noFill/>
          </a:ln>
        </p:spPr>
      </p:pic>
      <p:sp>
        <p:nvSpPr>
          <p:cNvPr id="226" name="Google Shape;226;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227" name="Google Shape;227;p21"/>
          <p:cNvSpPr/>
          <p:nvPr/>
        </p:nvSpPr>
        <p:spPr>
          <a:xfrm>
            <a:off x="1400790" y="2181675"/>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28" name="Google Shape;228;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a:t>
            </a:r>
            <a:r>
              <a:rPr lang="en-GB" sz="1400"/>
              <a:t>ime-consuming and inefficient m</a:t>
            </a:r>
            <a:r>
              <a:rPr lang="en-GB" sz="1400"/>
              <a:t>anual attendance tracking methods in college classrooms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29" name="Google Shape;229;p21"/>
          <p:cNvSpPr/>
          <p:nvPr/>
        </p:nvSpPr>
        <p:spPr>
          <a:xfrm>
            <a:off x="1400790" y="3404075"/>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30" name="Google Shape;230;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Errors and inaccuracies in manual attendance processes can lead to unreliable records.</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31" name="Google Shape;231;p21"/>
          <p:cNvSpPr/>
          <p:nvPr/>
        </p:nvSpPr>
        <p:spPr>
          <a:xfrm>
            <a:off x="5090809" y="2181675"/>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32" name="Google Shape;232;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Non-effective monitoring and decision-making.</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33" name="Google Shape;233;p21"/>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Introduction</a:t>
            </a:r>
            <a:endParaRPr/>
          </a:p>
        </p:txBody>
      </p:sp>
      <p:sp>
        <p:nvSpPr>
          <p:cNvPr id="234" name="Google Shape;234;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type="title"/>
          </p:nvPr>
        </p:nvSpPr>
        <p:spPr>
          <a:xfrm>
            <a:off x="1001450" y="1442613"/>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Objectives</a:t>
            </a:r>
            <a:endParaRPr/>
          </a:p>
        </p:txBody>
      </p:sp>
      <p:sp>
        <p:nvSpPr>
          <p:cNvPr id="240" name="Google Shape;240;p22"/>
          <p:cNvSpPr/>
          <p:nvPr/>
        </p:nvSpPr>
        <p:spPr>
          <a:xfrm>
            <a:off x="1400790" y="2181675"/>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41" name="Google Shape;241;p22"/>
          <p:cNvSpPr txBox="1"/>
          <p:nvPr>
            <p:ph idx="1" type="body"/>
          </p:nvPr>
        </p:nvSpPr>
        <p:spPr>
          <a:xfrm>
            <a:off x="1811000" y="2187975"/>
            <a:ext cx="60696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To automate attendance system for college classrooms</a:t>
            </a:r>
            <a:endParaRPr sz="1400"/>
          </a:p>
        </p:txBody>
      </p:sp>
      <p:sp>
        <p:nvSpPr>
          <p:cNvPr id="242" name="Google Shape;242;p22"/>
          <p:cNvSpPr/>
          <p:nvPr/>
        </p:nvSpPr>
        <p:spPr>
          <a:xfrm>
            <a:off x="1400790" y="2726925"/>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43" name="Google Shape;243;p22"/>
          <p:cNvSpPr txBox="1"/>
          <p:nvPr>
            <p:ph idx="1" type="body"/>
          </p:nvPr>
        </p:nvSpPr>
        <p:spPr>
          <a:xfrm>
            <a:off x="1847700" y="2726925"/>
            <a:ext cx="5253300" cy="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To provide insights into attendance patterns and behavior</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244" name="Google Shape;244;p22"/>
          <p:cNvSpPr/>
          <p:nvPr/>
        </p:nvSpPr>
        <p:spPr>
          <a:xfrm>
            <a:off x="1400809" y="3283900"/>
            <a:ext cx="328800" cy="328800"/>
          </a:xfrm>
          <a:prstGeom prst="ellipse">
            <a:avLst/>
          </a:prstGeom>
          <a:solidFill>
            <a:srgbClr val="6C6D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45" name="Google Shape;245;p22"/>
          <p:cNvSpPr txBox="1"/>
          <p:nvPr>
            <p:ph idx="1" type="body"/>
          </p:nvPr>
        </p:nvSpPr>
        <p:spPr>
          <a:xfrm>
            <a:off x="1847700" y="3251500"/>
            <a:ext cx="5253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To support data-driven decision-making for improved student success</a:t>
            </a:r>
            <a:endParaRPr sz="1400"/>
          </a:p>
        </p:txBody>
      </p:sp>
      <p:sp>
        <p:nvSpPr>
          <p:cNvPr id="246" name="Google Shape;246;p22"/>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Introduction</a:t>
            </a:r>
            <a:endParaRPr/>
          </a:p>
        </p:txBody>
      </p:sp>
      <p:sp>
        <p:nvSpPr>
          <p:cNvPr id="247" name="Google Shape;247;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Fareclock</a:t>
            </a:r>
            <a:endParaRPr/>
          </a:p>
          <a:p>
            <a:pPr indent="0" lvl="0" marL="0" rtl="0" algn="l">
              <a:spcBef>
                <a:spcPts val="0"/>
              </a:spcBef>
              <a:spcAft>
                <a:spcPts val="0"/>
              </a:spcAft>
              <a:buNone/>
            </a:pPr>
            <a:r>
              <a:rPr b="0" lang="en-GB"/>
              <a:t>01</a:t>
            </a:r>
            <a:endParaRPr b="0"/>
          </a:p>
        </p:txBody>
      </p:sp>
      <p:sp>
        <p:nvSpPr>
          <p:cNvPr id="253" name="Google Shape;253;p23"/>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Fareclock[1] is a web-based time clock software designed to streamline employee time tracking, attendance management, and payroll processing.</a:t>
            </a:r>
            <a:endParaRPr sz="1100"/>
          </a:p>
          <a:p>
            <a:pPr indent="0" lvl="0" marL="0" rtl="0" algn="l">
              <a:spcBef>
                <a:spcPts val="1600"/>
              </a:spcBef>
              <a:spcAft>
                <a:spcPts val="0"/>
              </a:spcAft>
              <a:buNone/>
            </a:pPr>
            <a:r>
              <a:rPr b="1" lang="en-GB" sz="1100">
                <a:solidFill>
                  <a:schemeClr val="dk2"/>
                </a:solidFill>
              </a:rPr>
              <a:t>Features</a:t>
            </a:r>
            <a:endParaRPr b="1" sz="1100">
              <a:solidFill>
                <a:schemeClr val="dk2"/>
              </a:solidFill>
            </a:endParaRPr>
          </a:p>
          <a:p>
            <a:pPr indent="-298450" lvl="0" marL="457200" rtl="0" algn="l">
              <a:spcBef>
                <a:spcPts val="0"/>
              </a:spcBef>
              <a:spcAft>
                <a:spcPts val="0"/>
              </a:spcAft>
              <a:buSzPts val="1100"/>
              <a:buChar char="●"/>
            </a:pPr>
            <a:r>
              <a:rPr lang="en-GB" sz="1100"/>
              <a:t>track work hours</a:t>
            </a:r>
            <a:endParaRPr sz="1100"/>
          </a:p>
          <a:p>
            <a:pPr indent="-298450" lvl="0" marL="457200" rtl="0" algn="l">
              <a:spcBef>
                <a:spcPts val="0"/>
              </a:spcBef>
              <a:spcAft>
                <a:spcPts val="0"/>
              </a:spcAft>
              <a:buSzPts val="1100"/>
              <a:buChar char="●"/>
            </a:pPr>
            <a:r>
              <a:rPr lang="en-GB" sz="1100"/>
              <a:t>face recognition attendance</a:t>
            </a:r>
            <a:endParaRPr sz="1100"/>
          </a:p>
          <a:p>
            <a:pPr indent="-298450" lvl="0" marL="457200" rtl="0" algn="l">
              <a:spcBef>
                <a:spcPts val="0"/>
              </a:spcBef>
              <a:spcAft>
                <a:spcPts val="0"/>
              </a:spcAft>
              <a:buSzPts val="1100"/>
              <a:buChar char="●"/>
            </a:pPr>
            <a:r>
              <a:rPr lang="en-GB" sz="1100"/>
              <a:t>generate accurate payroll reports.</a:t>
            </a:r>
            <a:endParaRPr sz="1100"/>
          </a:p>
        </p:txBody>
      </p:sp>
      <p:pic>
        <p:nvPicPr>
          <p:cNvPr id="254" name="Google Shape;254;p23"/>
          <p:cNvPicPr preferRelativeResize="0"/>
          <p:nvPr/>
        </p:nvPicPr>
        <p:blipFill rotWithShape="1">
          <a:blip r:embed="rId3">
            <a:alphaModFix/>
          </a:blip>
          <a:srcRect b="0" l="820" r="-819" t="0"/>
          <a:stretch/>
        </p:blipFill>
        <p:spPr>
          <a:xfrm>
            <a:off x="4614625" y="1184600"/>
            <a:ext cx="5437526" cy="3262599"/>
          </a:xfrm>
          <a:prstGeom prst="rect">
            <a:avLst/>
          </a:prstGeom>
          <a:noFill/>
          <a:ln>
            <a:noFill/>
          </a:ln>
        </p:spPr>
      </p:pic>
      <p:sp>
        <p:nvSpPr>
          <p:cNvPr id="255" name="Google Shape;255;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56" name="Google Shape;256;p23"/>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Literature Review</a:t>
            </a:r>
            <a:endParaRPr/>
          </a:p>
        </p:txBody>
      </p:sp>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LMS (moodle)</a:t>
            </a:r>
            <a:endParaRPr/>
          </a:p>
          <a:p>
            <a:pPr indent="0" lvl="0" marL="0" rtl="0" algn="l">
              <a:spcBef>
                <a:spcPts val="0"/>
              </a:spcBef>
              <a:spcAft>
                <a:spcPts val="0"/>
              </a:spcAft>
              <a:buNone/>
            </a:pPr>
            <a:r>
              <a:rPr b="0" lang="en-GB"/>
              <a:t>02</a:t>
            </a:r>
            <a:endParaRPr b="0"/>
          </a:p>
        </p:txBody>
      </p:sp>
      <p:sp>
        <p:nvSpPr>
          <p:cNvPr id="262" name="Google Shape;262;p2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Moodle offers attendance activity[2] to track attendance of students digitally.</a:t>
            </a:r>
            <a:endParaRPr sz="1100"/>
          </a:p>
          <a:p>
            <a:pPr indent="0" lvl="0" marL="0" rtl="0" algn="l">
              <a:spcBef>
                <a:spcPts val="1600"/>
              </a:spcBef>
              <a:spcAft>
                <a:spcPts val="0"/>
              </a:spcAft>
              <a:buNone/>
            </a:pPr>
            <a:r>
              <a:rPr b="1" lang="en-GB" sz="1100">
                <a:solidFill>
                  <a:schemeClr val="dk2"/>
                </a:solidFill>
              </a:rPr>
              <a:t>Features</a:t>
            </a:r>
            <a:endParaRPr b="1" sz="1100">
              <a:solidFill>
                <a:schemeClr val="dk2"/>
              </a:solidFill>
            </a:endParaRPr>
          </a:p>
          <a:p>
            <a:pPr indent="-298450" lvl="0" marL="457200" rtl="0" algn="l">
              <a:spcBef>
                <a:spcPts val="0"/>
              </a:spcBef>
              <a:spcAft>
                <a:spcPts val="0"/>
              </a:spcAft>
              <a:buSzPts val="1100"/>
              <a:buChar char="●"/>
            </a:pPr>
            <a:r>
              <a:rPr lang="en-GB" sz="1100"/>
              <a:t>Manual attendance marking by instructors</a:t>
            </a:r>
            <a:endParaRPr sz="1100"/>
          </a:p>
          <a:p>
            <a:pPr indent="-298450" lvl="0" marL="457200" rtl="0" algn="l">
              <a:spcBef>
                <a:spcPts val="0"/>
              </a:spcBef>
              <a:spcAft>
                <a:spcPts val="0"/>
              </a:spcAft>
              <a:buSzPts val="1100"/>
              <a:buChar char="●"/>
            </a:pPr>
            <a:r>
              <a:rPr lang="en-GB" sz="1100"/>
              <a:t>Customizable attendance statuses (Present, Absent, Late, Excused)</a:t>
            </a:r>
            <a:endParaRPr sz="1100"/>
          </a:p>
          <a:p>
            <a:pPr indent="-298450" lvl="0" marL="457200" rtl="0" algn="l">
              <a:spcBef>
                <a:spcPts val="0"/>
              </a:spcBef>
              <a:spcAft>
                <a:spcPts val="0"/>
              </a:spcAft>
              <a:buSzPts val="1100"/>
              <a:buChar char="●"/>
            </a:pPr>
            <a:r>
              <a:rPr lang="en-GB" sz="1100"/>
              <a:t>Download attendance reports in Excel or text format</a:t>
            </a:r>
            <a:endParaRPr sz="1100"/>
          </a:p>
          <a:p>
            <a:pPr indent="-298450" lvl="0" marL="457200" rtl="0" algn="l">
              <a:spcBef>
                <a:spcPts val="0"/>
              </a:spcBef>
              <a:spcAft>
                <a:spcPts val="0"/>
              </a:spcAft>
              <a:buSzPts val="1100"/>
              <a:buChar char="●"/>
            </a:pPr>
            <a:r>
              <a:rPr lang="en-GB" sz="1100"/>
              <a:t>Option for students to record their own attendance</a:t>
            </a:r>
            <a:endParaRPr sz="1100"/>
          </a:p>
        </p:txBody>
      </p:sp>
      <p:pic>
        <p:nvPicPr>
          <p:cNvPr id="263" name="Google Shape;263;p24"/>
          <p:cNvPicPr preferRelativeResize="0"/>
          <p:nvPr/>
        </p:nvPicPr>
        <p:blipFill rotWithShape="1">
          <a:blip r:embed="rId3">
            <a:alphaModFix/>
          </a:blip>
          <a:srcRect b="0" l="820" r="-819" t="0"/>
          <a:stretch/>
        </p:blipFill>
        <p:spPr>
          <a:xfrm>
            <a:off x="4614625" y="1184600"/>
            <a:ext cx="5437526" cy="3262599"/>
          </a:xfrm>
          <a:prstGeom prst="rect">
            <a:avLst/>
          </a:prstGeom>
          <a:noFill/>
          <a:ln>
            <a:noFill/>
          </a:ln>
        </p:spPr>
      </p:pic>
      <p:sp>
        <p:nvSpPr>
          <p:cNvPr id="264" name="Google Shape;264;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65" name="Google Shape;265;p24"/>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Literature Review</a:t>
            </a:r>
            <a:endParaRPr/>
          </a:p>
        </p:txBody>
      </p:sp>
      <p:pic>
        <p:nvPicPr>
          <p:cNvPr id="266" name="Google Shape;266;p24"/>
          <p:cNvPicPr preferRelativeResize="0"/>
          <p:nvPr/>
        </p:nvPicPr>
        <p:blipFill>
          <a:blip r:embed="rId4">
            <a:alphaModFix/>
          </a:blip>
          <a:stretch>
            <a:fillRect/>
          </a:stretch>
        </p:blipFill>
        <p:spPr>
          <a:xfrm>
            <a:off x="5262125" y="1318650"/>
            <a:ext cx="4053299" cy="2811925"/>
          </a:xfrm>
          <a:prstGeom prst="rect">
            <a:avLst/>
          </a:prstGeom>
          <a:noFill/>
          <a:ln>
            <a:noFill/>
          </a:ln>
        </p:spPr>
      </p:pic>
    </p:spTree>
  </p:cSld>
  <p:clrMapOvr>
    <a:masterClrMapping/>
  </p:clrMapOvr>
  <p:transition spd="med">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Why Us?</a:t>
            </a:r>
            <a:endParaRPr/>
          </a:p>
        </p:txBody>
      </p:sp>
      <p:sp>
        <p:nvSpPr>
          <p:cNvPr id="272" name="Google Shape;272;p25"/>
          <p:cNvSpPr txBox="1"/>
          <p:nvPr/>
        </p:nvSpPr>
        <p:spPr>
          <a:xfrm>
            <a:off x="729999" y="2038375"/>
            <a:ext cx="43689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Automated attendance tracking using facial recognition technology</a:t>
            </a:r>
            <a:endParaRPr sz="1000">
              <a:solidFill>
                <a:srgbClr val="000000"/>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273" name="Google Shape;273;p25"/>
          <p:cNvSpPr txBox="1"/>
          <p:nvPr/>
        </p:nvSpPr>
        <p:spPr>
          <a:xfrm>
            <a:off x="730005" y="229968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Captures both arrival and departure times</a:t>
            </a:r>
            <a:endParaRPr sz="1000">
              <a:latin typeface="Lato"/>
              <a:ea typeface="Lato"/>
              <a:cs typeface="Lato"/>
              <a:sym typeface="Lato"/>
            </a:endParaRPr>
          </a:p>
          <a:p>
            <a:pPr indent="0" lvl="0" marL="0" rtl="0" algn="l">
              <a:lnSpc>
                <a:spcPct val="115000"/>
              </a:lnSpc>
              <a:spcBef>
                <a:spcPts val="1600"/>
              </a:spcBef>
              <a:spcAft>
                <a:spcPts val="0"/>
              </a:spcAft>
              <a:buNone/>
            </a:pPr>
            <a:r>
              <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274" name="Google Shape;274;p25"/>
          <p:cNvSpPr txBox="1"/>
          <p:nvPr/>
        </p:nvSpPr>
        <p:spPr>
          <a:xfrm>
            <a:off x="730005" y="256098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Provides insights for optimizing class scheduling </a:t>
            </a:r>
            <a:endParaRPr/>
          </a:p>
        </p:txBody>
      </p:sp>
      <p:sp>
        <p:nvSpPr>
          <p:cNvPr id="275" name="Google Shape;275;p25"/>
          <p:cNvSpPr txBox="1"/>
          <p:nvPr/>
        </p:nvSpPr>
        <p:spPr>
          <a:xfrm>
            <a:off x="730005" y="282228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Real-time attendance updates </a:t>
            </a:r>
            <a:endParaRPr sz="1000">
              <a:solidFill>
                <a:srgbClr val="000000"/>
              </a:solidFill>
              <a:latin typeface="Lato"/>
              <a:ea typeface="Lato"/>
              <a:cs typeface="Lato"/>
              <a:sym typeface="Lato"/>
            </a:endParaRPr>
          </a:p>
        </p:txBody>
      </p:sp>
      <p:sp>
        <p:nvSpPr>
          <p:cNvPr id="276" name="Google Shape;276;p25"/>
          <p:cNvSpPr txBox="1"/>
          <p:nvPr/>
        </p:nvSpPr>
        <p:spPr>
          <a:xfrm>
            <a:off x="730005" y="3083585"/>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View reports</a:t>
            </a:r>
            <a:endParaRPr/>
          </a:p>
        </p:txBody>
      </p:sp>
      <p:pic>
        <p:nvPicPr>
          <p:cNvPr id="277" name="Google Shape;277;p25"/>
          <p:cNvPicPr preferRelativeResize="0"/>
          <p:nvPr/>
        </p:nvPicPr>
        <p:blipFill rotWithShape="1">
          <a:blip r:embed="rId3">
            <a:alphaModFix/>
          </a:blip>
          <a:srcRect b="0" l="9116" r="9124" t="0"/>
          <a:stretch/>
        </p:blipFill>
        <p:spPr>
          <a:xfrm>
            <a:off x="5146750" y="1184600"/>
            <a:ext cx="1977667" cy="3262599"/>
          </a:xfrm>
          <a:prstGeom prst="rect">
            <a:avLst/>
          </a:prstGeom>
          <a:noFill/>
          <a:ln>
            <a:noFill/>
          </a:ln>
        </p:spPr>
      </p:pic>
      <p:pic>
        <p:nvPicPr>
          <p:cNvPr id="278" name="Google Shape;278;p25"/>
          <p:cNvPicPr preferRelativeResize="0"/>
          <p:nvPr/>
        </p:nvPicPr>
        <p:blipFill rotWithShape="1">
          <a:blip r:embed="rId4">
            <a:alphaModFix/>
          </a:blip>
          <a:srcRect b="0" l="15785" r="15791" t="0"/>
          <a:stretch/>
        </p:blipFill>
        <p:spPr>
          <a:xfrm>
            <a:off x="7172149" y="1184609"/>
            <a:ext cx="1971852" cy="1611565"/>
          </a:xfrm>
          <a:prstGeom prst="rect">
            <a:avLst/>
          </a:prstGeom>
          <a:noFill/>
          <a:ln>
            <a:noFill/>
          </a:ln>
        </p:spPr>
      </p:pic>
      <p:pic>
        <p:nvPicPr>
          <p:cNvPr id="279" name="Google Shape;279;p25"/>
          <p:cNvPicPr preferRelativeResize="0"/>
          <p:nvPr/>
        </p:nvPicPr>
        <p:blipFill rotWithShape="1">
          <a:blip r:embed="rId5">
            <a:alphaModFix/>
          </a:blip>
          <a:srcRect b="0" l="6506" r="6506" t="0"/>
          <a:stretch/>
        </p:blipFill>
        <p:spPr>
          <a:xfrm>
            <a:off x="7172149" y="2835640"/>
            <a:ext cx="1971841" cy="1611559"/>
          </a:xfrm>
          <a:prstGeom prst="rect">
            <a:avLst/>
          </a:prstGeom>
          <a:noFill/>
          <a:ln>
            <a:noFill/>
          </a:ln>
        </p:spPr>
      </p:pic>
      <p:sp>
        <p:nvSpPr>
          <p:cNvPr id="280" name="Google Shape;280;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81" name="Google Shape;281;p25"/>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Literature Review</a:t>
            </a:r>
            <a:endParaRPr/>
          </a:p>
        </p:txBody>
      </p:sp>
      <p:sp>
        <p:nvSpPr>
          <p:cNvPr id="282" name="Google Shape;282;p25"/>
          <p:cNvSpPr txBox="1"/>
          <p:nvPr/>
        </p:nvSpPr>
        <p:spPr>
          <a:xfrm>
            <a:off x="7558350" y="1461625"/>
            <a:ext cx="16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highlight>
                  <a:srgbClr val="D9F0FF"/>
                </a:highlight>
                <a:latin typeface="Lato"/>
                <a:ea typeface="Lato"/>
                <a:cs typeface="Lato"/>
                <a:sym typeface="Lato"/>
              </a:rPr>
              <a:t>Student Present</a:t>
            </a:r>
            <a:endParaRPr>
              <a:solidFill>
                <a:schemeClr val="accent3"/>
              </a:solidFill>
              <a:highlight>
                <a:srgbClr val="D9F0FF"/>
              </a:highlight>
              <a:latin typeface="Lato"/>
              <a:ea typeface="Lato"/>
              <a:cs typeface="Lato"/>
              <a:sym typeface="Lato"/>
            </a:endParaRPr>
          </a:p>
        </p:txBody>
      </p:sp>
      <p:sp>
        <p:nvSpPr>
          <p:cNvPr id="283" name="Google Shape;283;p25"/>
          <p:cNvSpPr txBox="1"/>
          <p:nvPr/>
        </p:nvSpPr>
        <p:spPr>
          <a:xfrm>
            <a:off x="7558350" y="3014125"/>
            <a:ext cx="16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highlight>
                  <a:srgbClr val="D9F0FF"/>
                </a:highlight>
                <a:latin typeface="Lato"/>
                <a:ea typeface="Lato"/>
                <a:cs typeface="Lato"/>
                <a:sym typeface="Lato"/>
              </a:rPr>
              <a:t>Student Gone</a:t>
            </a:r>
            <a:endParaRPr>
              <a:solidFill>
                <a:schemeClr val="accent3"/>
              </a:solidFill>
              <a:highlight>
                <a:srgbClr val="D9F0FF"/>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sp>
        <p:nvSpPr>
          <p:cNvPr id="288" name="Google Shape;288;p26"/>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Waterfall model</a:t>
            </a:r>
            <a:endParaRPr/>
          </a:p>
        </p:txBody>
      </p:sp>
      <p:sp>
        <p:nvSpPr>
          <p:cNvPr id="289" name="Google Shape;289;p26"/>
          <p:cNvSpPr txBox="1"/>
          <p:nvPr>
            <p:ph idx="1" type="body"/>
          </p:nvPr>
        </p:nvSpPr>
        <p:spPr>
          <a:xfrm>
            <a:off x="3605300" y="1068650"/>
            <a:ext cx="4798200" cy="60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Our proposed SDLC is WATERFALL MODEL[3] </a:t>
            </a:r>
            <a:r>
              <a:rPr lang="en-GB" sz="1100"/>
              <a:t>because</a:t>
            </a:r>
            <a:r>
              <a:rPr lang="en-GB" sz="1100"/>
              <a:t> of limited time and clear goals.</a:t>
            </a:r>
            <a:endParaRPr sz="1100"/>
          </a:p>
        </p:txBody>
      </p:sp>
      <p:sp>
        <p:nvSpPr>
          <p:cNvPr id="290" name="Google Shape;290;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91" name="Google Shape;291;p26"/>
          <p:cNvSpPr txBox="1"/>
          <p:nvPr>
            <p:ph idx="2" type="title"/>
          </p:nvPr>
        </p:nvSpPr>
        <p:spPr>
          <a:xfrm>
            <a:off x="75" y="0"/>
            <a:ext cx="9144000" cy="48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Methodology</a:t>
            </a:r>
            <a:endParaRPr/>
          </a:p>
        </p:txBody>
      </p:sp>
      <p:pic>
        <p:nvPicPr>
          <p:cNvPr id="292" name="Google Shape;292;p26"/>
          <p:cNvPicPr preferRelativeResize="0"/>
          <p:nvPr/>
        </p:nvPicPr>
        <p:blipFill>
          <a:blip r:embed="rId3">
            <a:alphaModFix/>
          </a:blip>
          <a:stretch>
            <a:fillRect/>
          </a:stretch>
        </p:blipFill>
        <p:spPr>
          <a:xfrm>
            <a:off x="3682300" y="1824950"/>
            <a:ext cx="4752859" cy="2772501"/>
          </a:xfrm>
          <a:prstGeom prst="rect">
            <a:avLst/>
          </a:prstGeom>
          <a:noFill/>
          <a:ln>
            <a:noFill/>
          </a:ln>
        </p:spPr>
      </p:pic>
      <p:pic>
        <p:nvPicPr>
          <p:cNvPr id="293" name="Google Shape;293;p26"/>
          <p:cNvPicPr preferRelativeResize="0"/>
          <p:nvPr/>
        </p:nvPicPr>
        <p:blipFill rotWithShape="1">
          <a:blip r:embed="rId4">
            <a:alphaModFix/>
          </a:blip>
          <a:srcRect b="33235" l="0" r="0" t="0"/>
          <a:stretch/>
        </p:blipFill>
        <p:spPr>
          <a:xfrm flipH="1">
            <a:off x="788650" y="1906875"/>
            <a:ext cx="2893650" cy="2897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